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3" r:id="rId1"/>
  </p:sldMasterIdLst>
  <p:notesMasterIdLst>
    <p:notesMasterId r:id="rId22"/>
  </p:notesMasterIdLst>
  <p:sldIdLst>
    <p:sldId id="256" r:id="rId2"/>
    <p:sldId id="259" r:id="rId3"/>
    <p:sldId id="258" r:id="rId4"/>
    <p:sldId id="261" r:id="rId5"/>
    <p:sldId id="260" r:id="rId6"/>
    <p:sldId id="307" r:id="rId7"/>
    <p:sldId id="309" r:id="rId8"/>
    <p:sldId id="306" r:id="rId9"/>
    <p:sldId id="270" r:id="rId10"/>
    <p:sldId id="311" r:id="rId11"/>
    <p:sldId id="312" r:id="rId12"/>
    <p:sldId id="317" r:id="rId13"/>
    <p:sldId id="305" r:id="rId14"/>
    <p:sldId id="313" r:id="rId15"/>
    <p:sldId id="314" r:id="rId16"/>
    <p:sldId id="318" r:id="rId17"/>
    <p:sldId id="308" r:id="rId18"/>
    <p:sldId id="263" r:id="rId19"/>
    <p:sldId id="315" r:id="rId20"/>
    <p:sldId id="262"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727EEA-D1AA-683D-BA68-CBB603203324}" v="8" dt="2024-01-04T00:24:54.038"/>
    <p1510:client id="{80449BF1-8AE5-E8CC-2A03-5A2FB999313E}" v="137" dt="2024-01-03T23:32:27.204"/>
    <p1510:client id="{C56B179D-56E0-D102-7B46-3D60695946DD}" v="400" dt="2024-01-04T00:16:20.042"/>
    <p1510:client id="{FF311F5D-675E-304E-3531-070BA89F1228}" v="1" dt="2024-01-03T23:12:26.222"/>
  </p1510:revLst>
</p1510:revInfo>
</file>

<file path=ppt/tableStyles.xml><?xml version="1.0" encoding="utf-8"?>
<a:tblStyleLst xmlns:a="http://schemas.openxmlformats.org/drawingml/2006/main" def="{06118917-1923-4CA3-A1D6-F5F429113273}">
  <a:tblStyle styleId="{06118917-1923-4CA3-A1D6-F5F42911327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48" y="1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15540806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06018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f9262ee2f_0_24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f9262ee2f_0_24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787293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f9262ee2f_0_24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f9262ee2f_0_24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573245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a:extLst>
            <a:ext uri="{FF2B5EF4-FFF2-40B4-BE49-F238E27FC236}">
              <a16:creationId xmlns:a16="http://schemas.microsoft.com/office/drawing/2014/main" id="{2E7CB900-B8EF-6A7A-6F65-D66138FCA7F4}"/>
            </a:ext>
          </a:extLst>
        </p:cNvPr>
        <p:cNvGrpSpPr/>
        <p:nvPr/>
      </p:nvGrpSpPr>
      <p:grpSpPr>
        <a:xfrm>
          <a:off x="0" y="0"/>
          <a:ext cx="0" cy="0"/>
          <a:chOff x="0" y="0"/>
          <a:chExt cx="0" cy="0"/>
        </a:xfrm>
      </p:grpSpPr>
      <p:sp>
        <p:nvSpPr>
          <p:cNvPr id="369" name="Google Shape;369;g7f9262ee2f_0_24522:notes">
            <a:extLst>
              <a:ext uri="{FF2B5EF4-FFF2-40B4-BE49-F238E27FC236}">
                <a16:creationId xmlns:a16="http://schemas.microsoft.com/office/drawing/2014/main" id="{CBE00460-6871-BA66-B8DB-9A7A1A8272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f9262ee2f_0_24522:notes">
            <a:extLst>
              <a:ext uri="{FF2B5EF4-FFF2-40B4-BE49-F238E27FC236}">
                <a16:creationId xmlns:a16="http://schemas.microsoft.com/office/drawing/2014/main" id="{F8F23E2C-5F4A-2FD7-9159-34AA3889F1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6812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69597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249710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500545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3389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4262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2746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08302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81303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0955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4475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3830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7f9262ee2f_0_24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7f9262ee2f_0_24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87641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Design">
  <p:cSld name="CAPTION_ONLY_1">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38941B0-F4D5-4460-BCAD-F7E2B41A8257}" type="datetimeFigureOut">
              <a:rPr lang="fr-FR" smtClean="0"/>
              <a:t>03/01/2024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7C6CCC6-2BE5-4E42-96A4-D1E8E81A3D8E}" type="slidenum">
              <a:rPr lang="fr-FR" smtClean="0"/>
              <a:t>‹#›</a:t>
            </a:fld>
            <a:endParaRPr lang="fr-FR"/>
          </a:p>
        </p:txBody>
      </p:sp>
    </p:spTree>
    <p:extLst>
      <p:ext uri="{BB962C8B-B14F-4D97-AF65-F5344CB8AC3E}">
        <p14:creationId xmlns:p14="http://schemas.microsoft.com/office/powerpoint/2010/main" val="3206265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8" r:id="rId5"/>
    <p:sldLayoutId id="2147483660" r:id="rId6"/>
    <p:sldLayoutId id="2147483661" r:id="rId7"/>
    <p:sldLayoutId id="2147483662" r:id="rId8"/>
    <p:sldLayoutId id="2147483663" r:id="rId9"/>
    <p:sldLayoutId id="2147483666" r:id="rId10"/>
    <p:sldLayoutId id="2147483667" r:id="rId11"/>
    <p:sldLayoutId id="2147483668"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react-leaflet.js.org/docs/example-map-placeholder/" TargetMode="External"/><Relationship Id="rId7" Type="http://schemas.openxmlformats.org/officeDocument/2006/relationships/hyperlink" Target="https://www.freepng.es/png-3ondfo/download.html"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hyperlink" Target="https://www.etudiant.ma/metiers/controleur-aerien" TargetMode="External"/><Relationship Id="rId5" Type="http://schemas.openxmlformats.org/officeDocument/2006/relationships/hyperlink" Target="https://www.dataero.fr/quelle-vitesse-vole-avion/" TargetMode="External"/><Relationship Id="rId4" Type="http://schemas.openxmlformats.org/officeDocument/2006/relationships/hyperlink" Target="https://news.humancoders.com/t/java/items/14140-calculez-les-plus-courts-chemins-en-java-en-imple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sv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1820060" y="806551"/>
            <a:ext cx="5514662" cy="115595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r>
              <a:rPr lang="en" dirty="0" err="1"/>
              <a:t>Airplan</a:t>
            </a:r>
            <a:r>
              <a:rPr lang="en" dirty="0"/>
              <a:t> simulator</a:t>
            </a:r>
          </a:p>
        </p:txBody>
      </p:sp>
      <p:sp>
        <p:nvSpPr>
          <p:cNvPr id="163" name="Google Shape;163;p38"/>
          <p:cNvSpPr txBox="1">
            <a:spLocks noGrp="1"/>
          </p:cNvSpPr>
          <p:nvPr>
            <p:ph type="subTitle" idx="1"/>
          </p:nvPr>
        </p:nvSpPr>
        <p:spPr>
          <a:xfrm>
            <a:off x="2179674" y="2514256"/>
            <a:ext cx="5055600" cy="1055080"/>
          </a:xfrm>
          <a:prstGeom prst="rect">
            <a:avLst/>
          </a:prstGeom>
        </p:spPr>
        <p:txBody>
          <a:bodyPr spcFirstLastPara="1" wrap="square" lIns="91425" tIns="91425" rIns="91425" bIns="91425" anchor="t" anchorCtr="0">
            <a:noAutofit/>
          </a:bodyPr>
          <a:lstStyle/>
          <a:p>
            <a:pPr marL="0" indent="0"/>
            <a:r>
              <a:rPr lang="en" dirty="0" err="1"/>
              <a:t>Réalisé</a:t>
            </a:r>
            <a:r>
              <a:rPr lang="en" dirty="0"/>
              <a:t> par : </a:t>
            </a:r>
            <a:endParaRPr lang="en-US" dirty="0"/>
          </a:p>
          <a:p>
            <a:pPr marL="285750" lvl="0" indent="-285750" algn="l">
              <a:spcBef>
                <a:spcPts val="0"/>
              </a:spcBef>
              <a:spcAft>
                <a:spcPts val="0"/>
              </a:spcAft>
              <a:buFont typeface="Arial"/>
              <a:buChar char="•"/>
            </a:pPr>
            <a:r>
              <a:rPr lang="en" dirty="0"/>
              <a:t>Omaima ADDAKIRI</a:t>
            </a:r>
          </a:p>
          <a:p>
            <a:pPr marL="285750" indent="-285750" algn="l">
              <a:buFont typeface="Arial"/>
              <a:buChar char="•"/>
            </a:pPr>
            <a:r>
              <a:rPr lang="en" dirty="0"/>
              <a:t>Mohamed EL FADILI</a:t>
            </a:r>
          </a:p>
          <a:p>
            <a:pPr marL="285750" lvl="0" indent="-285750" algn="l" rtl="0">
              <a:spcBef>
                <a:spcPts val="0"/>
              </a:spcBef>
              <a:spcAft>
                <a:spcPts val="0"/>
              </a:spcAft>
              <a:buFont typeface="Arial"/>
              <a:buChar char="•"/>
            </a:pPr>
            <a:r>
              <a:rPr lang="en" dirty="0"/>
              <a:t>Hanane B</a:t>
            </a:r>
            <a:r>
              <a:rPr lang="fr-FR" dirty="0"/>
              <a:t>ARAMI EL IDRISSI</a:t>
            </a:r>
          </a:p>
          <a:p>
            <a:pPr marL="285750" lvl="0" indent="-285750" algn="l" rtl="0">
              <a:spcBef>
                <a:spcPts val="0"/>
              </a:spcBef>
              <a:spcAft>
                <a:spcPts val="0"/>
              </a:spcAft>
              <a:buFont typeface="Arial"/>
              <a:buChar char="•"/>
            </a:pPr>
            <a:r>
              <a:rPr lang="fr-FR" dirty="0"/>
              <a:t>El mehdi BENHACHMI</a:t>
            </a:r>
            <a:endParaRPr lang="en" dirty="0"/>
          </a:p>
          <a:p>
            <a:pPr marL="0" lvl="0" indent="0" algn="ctr" rtl="0">
              <a:spcBef>
                <a:spcPts val="0"/>
              </a:spcBef>
              <a:spcAft>
                <a:spcPts val="0"/>
              </a:spcAft>
              <a:buNone/>
            </a:pPr>
            <a:endParaRPr dirty="0"/>
          </a:p>
        </p:txBody>
      </p:sp>
      <p:cxnSp>
        <p:nvCxnSpPr>
          <p:cNvPr id="165" name="Google Shape;165;p38"/>
          <p:cNvCxnSpPr/>
          <p:nvPr/>
        </p:nvCxnSpPr>
        <p:spPr>
          <a:xfrm>
            <a:off x="3190500" y="1962501"/>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8" name="Google Shape;163;p38">
            <a:extLst>
              <a:ext uri="{FF2B5EF4-FFF2-40B4-BE49-F238E27FC236}">
                <a16:creationId xmlns:a16="http://schemas.microsoft.com/office/drawing/2014/main" id="{8E6A7ABF-9968-41F5-85EE-E5463462D8C9}"/>
              </a:ext>
            </a:extLst>
          </p:cNvPr>
          <p:cNvSpPr txBox="1">
            <a:spLocks/>
          </p:cNvSpPr>
          <p:nvPr/>
        </p:nvSpPr>
        <p:spPr>
          <a:xfrm>
            <a:off x="4832428" y="4263382"/>
            <a:ext cx="5055600" cy="3470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9pPr>
          </a:lstStyle>
          <a:p>
            <a:pPr marL="0" indent="0"/>
            <a:r>
              <a:rPr lang="fr-FR" dirty="0">
                <a:solidFill>
                  <a:schemeClr val="bg1"/>
                </a:solidFill>
              </a:rPr>
              <a:t>Encadré par : Prof  Y.BALOUKI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3"/>
          <p:cNvSpPr txBox="1">
            <a:spLocks noGrp="1"/>
          </p:cNvSpPr>
          <p:nvPr>
            <p:ph type="title"/>
          </p:nvPr>
        </p:nvSpPr>
        <p:spPr>
          <a:xfrm>
            <a:off x="652602" y="999207"/>
            <a:ext cx="4702200" cy="600987"/>
          </a:xfrm>
          <a:prstGeom prst="rect">
            <a:avLst/>
          </a:prstGeom>
        </p:spPr>
        <p:txBody>
          <a:bodyPr spcFirstLastPara="1" wrap="square" lIns="91425" tIns="91425" rIns="91425" bIns="91425" anchor="t" anchorCtr="0">
            <a:noAutofit/>
          </a:bodyPr>
          <a:lstStyle/>
          <a:p>
            <a:br>
              <a:rPr lang="fr-FR" sz="1400" dirty="0">
                <a:solidFill>
                  <a:schemeClr val="lt1"/>
                </a:solidFill>
                <a:latin typeface="Montserrat"/>
                <a:sym typeface="Montserrat"/>
              </a:rPr>
            </a:br>
            <a:br>
              <a:rPr lang="fr-FR" sz="1400" dirty="0">
                <a:solidFill>
                  <a:schemeClr val="lt1"/>
                </a:solidFill>
                <a:latin typeface="Montserrat"/>
                <a:sym typeface="Montserrat"/>
              </a:rPr>
            </a:br>
            <a:br>
              <a:rPr lang="fr-FR" b="0" i="0" dirty="0">
                <a:solidFill>
                  <a:srgbClr val="374151"/>
                </a:solidFill>
                <a:effectLst/>
                <a:latin typeface="Söhne"/>
              </a:rPr>
            </a:br>
            <a:endParaRPr dirty="0"/>
          </a:p>
        </p:txBody>
      </p:sp>
      <p:cxnSp>
        <p:nvCxnSpPr>
          <p:cNvPr id="373" name="Google Shape;373;p53"/>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Rectangle 1"/>
          <p:cNvSpPr/>
          <p:nvPr/>
        </p:nvSpPr>
        <p:spPr>
          <a:xfrm>
            <a:off x="1026200" y="537542"/>
            <a:ext cx="2667718" cy="461665"/>
          </a:xfrm>
          <a:prstGeom prst="rect">
            <a:avLst/>
          </a:prstGeom>
        </p:spPr>
        <p:txBody>
          <a:bodyPr wrap="none">
            <a:spAutoFit/>
          </a:bodyPr>
          <a:lstStyle/>
          <a:p>
            <a:r>
              <a:rPr lang="fr-FR" sz="2400" dirty="0">
                <a:solidFill>
                  <a:schemeClr val="accent1"/>
                </a:solidFill>
                <a:latin typeface="Montserrat ExtraBold"/>
              </a:rPr>
              <a:t>Formules utilisées</a:t>
            </a:r>
          </a:p>
        </p:txBody>
      </p:sp>
      <p:sp>
        <p:nvSpPr>
          <p:cNvPr id="3" name="ZoneTexte 2"/>
          <p:cNvSpPr txBox="1"/>
          <p:nvPr/>
        </p:nvSpPr>
        <p:spPr>
          <a:xfrm>
            <a:off x="1026200" y="1122726"/>
            <a:ext cx="5649132" cy="338554"/>
          </a:xfrm>
          <a:prstGeom prst="rect">
            <a:avLst/>
          </a:prstGeom>
          <a:noFill/>
        </p:spPr>
        <p:txBody>
          <a:bodyPr wrap="square" rtlCol="0">
            <a:spAutoFit/>
          </a:bodyPr>
          <a:lstStyle/>
          <a:p>
            <a:r>
              <a:rPr lang="en-US" sz="1600" dirty="0">
                <a:solidFill>
                  <a:schemeClr val="bg2"/>
                </a:solidFill>
                <a:latin typeface="Montserrat ExtraBold"/>
              </a:rPr>
              <a:t>Distance inter-aeroports :</a:t>
            </a:r>
            <a:endParaRPr lang="fr-FR" sz="1600" dirty="0">
              <a:solidFill>
                <a:schemeClr val="bg2"/>
              </a:solidFill>
              <a:latin typeface="Montserrat ExtraBold"/>
            </a:endParaRPr>
          </a:p>
        </p:txBody>
      </p:sp>
      <mc:AlternateContent xmlns:mc="http://schemas.openxmlformats.org/markup-compatibility/2006" xmlns:a14="http://schemas.microsoft.com/office/drawing/2010/main">
        <mc:Choice Requires="a14">
          <p:sp>
            <p:nvSpPr>
              <p:cNvPr id="4" name="ZoneTexte 3"/>
              <p:cNvSpPr txBox="1"/>
              <p:nvPr/>
            </p:nvSpPr>
            <p:spPr>
              <a:xfrm>
                <a:off x="457200" y="1910160"/>
                <a:ext cx="8617058" cy="1499641"/>
              </a:xfrm>
              <a:prstGeom prst="rect">
                <a:avLst/>
              </a:prstGeom>
              <a:noFill/>
            </p:spPr>
            <p:txBody>
              <a:bodyPr wrap="square" rtlCol="0">
                <a:spAutoFit/>
              </a:bodyPr>
              <a:lstStyle/>
              <a:p>
                <a:r>
                  <a:rPr lang="fr-FR" dirty="0">
                    <a:solidFill>
                      <a:schemeClr val="bg1"/>
                    </a:solidFill>
                  </a:rPr>
                  <a:t>Considérant</a:t>
                </a:r>
                <a:r>
                  <a:rPr lang="en-US" dirty="0">
                    <a:solidFill>
                      <a:schemeClr val="bg1"/>
                    </a:solidFill>
                  </a:rPr>
                  <a:t> </a:t>
                </a:r>
                <a:r>
                  <a:rPr lang="fr-FR" dirty="0">
                    <a:solidFill>
                      <a:schemeClr val="bg1"/>
                    </a:solidFill>
                  </a:rPr>
                  <a:t>deux</a:t>
                </a:r>
                <a:r>
                  <a:rPr lang="en-US" dirty="0">
                    <a:solidFill>
                      <a:schemeClr val="bg1"/>
                    </a:solidFill>
                  </a:rPr>
                  <a:t> </a:t>
                </a:r>
                <a:r>
                  <a:rPr lang="fr-FR" dirty="0">
                    <a:solidFill>
                      <a:schemeClr val="bg1"/>
                    </a:solidFill>
                  </a:rPr>
                  <a:t>aéroports</a:t>
                </a:r>
                <a:r>
                  <a:rPr lang="en-US" dirty="0">
                    <a:solidFill>
                      <a:schemeClr val="bg1"/>
                    </a:solidFill>
                  </a:rPr>
                  <a:t> : A1 et A2 de </a:t>
                </a:r>
                <a:r>
                  <a:rPr lang="fr-FR" dirty="0">
                    <a:solidFill>
                      <a:schemeClr val="bg1"/>
                    </a:solidFill>
                  </a:rPr>
                  <a:t>coordonnées</a:t>
                </a:r>
                <a:r>
                  <a:rPr lang="en-US" dirty="0">
                    <a:solidFill>
                      <a:schemeClr val="bg1"/>
                    </a:solidFill>
                  </a:rPr>
                  <a:t> </a:t>
                </a:r>
                <a:r>
                  <a:rPr lang="fr-FR" dirty="0">
                    <a:solidFill>
                      <a:schemeClr val="bg1"/>
                    </a:solidFill>
                  </a:rPr>
                  <a:t>respectivement</a:t>
                </a:r>
                <a:r>
                  <a:rPr lang="en-US" dirty="0">
                    <a:solidFill>
                      <a:schemeClr val="bg1"/>
                    </a:solidFill>
                  </a:rPr>
                  <a:t> (</a:t>
                </a:r>
                <a14:m>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oMath>
                </a14:m>
                <a:r>
                  <a:rPr lang="en-US" dirty="0">
                    <a:solidFill>
                      <a:schemeClr val="bg1"/>
                    </a:solidFill>
                  </a:rPr>
                  <a:t>, </a:t>
                </a:r>
                <a14:m>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1</m:t>
                        </m:r>
                      </m:sub>
                    </m:sSub>
                  </m:oMath>
                </a14:m>
                <a:r>
                  <a:rPr lang="en-US" dirty="0">
                    <a:solidFill>
                      <a:schemeClr val="bg1"/>
                    </a:solidFill>
                  </a:rPr>
                  <a:t>)  et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oMath>
                </a14:m>
                <a:r>
                  <a:rPr lang="en-US" dirty="0">
                    <a:solidFill>
                      <a:schemeClr val="bg1"/>
                    </a:solidFill>
                  </a:rPr>
                  <a:t>, </a:t>
                </a:r>
                <a14:m>
                  <m:oMath xmlns:m="http://schemas.openxmlformats.org/officeDocument/2006/math">
                    <m:sSub>
                      <m:sSubPr>
                        <m:ctrlPr>
                          <a:rPr lang="en-US" i="1">
                            <a:solidFill>
                              <a:schemeClr val="bg1"/>
                            </a:solidFill>
                            <a:latin typeface="Cambria Math" panose="02040503050406030204" pitchFamily="18" charset="0"/>
                          </a:rPr>
                        </m:ctrlPr>
                      </m:sSubPr>
                      <m:e>
                        <m:r>
                          <a:rPr lang="en-US"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2</m:t>
                        </m:r>
                      </m:sub>
                    </m:sSub>
                  </m:oMath>
                </a14:m>
                <a:r>
                  <a:rPr lang="en-US" dirty="0">
                    <a:solidFill>
                      <a:schemeClr val="bg1"/>
                    </a:solidFill>
                  </a:rPr>
                  <a:t>) </a:t>
                </a:r>
              </a:p>
              <a:p>
                <a:r>
                  <a:rPr lang="fr-FR" dirty="0">
                    <a:solidFill>
                      <a:schemeClr val="bg1"/>
                    </a:solidFill>
                  </a:rPr>
                  <a:t>Notant</a:t>
                </a:r>
                <a:r>
                  <a:rPr lang="en-US" dirty="0">
                    <a:solidFill>
                      <a:schemeClr val="bg1"/>
                    </a:solidFill>
                  </a:rPr>
                  <a:t> </a:t>
                </a:r>
                <a14:m>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𝐷</m:t>
                        </m:r>
                      </m:e>
                      <m:sub>
                        <m:r>
                          <a:rPr lang="en-US" b="0" i="1" smtClean="0">
                            <a:solidFill>
                              <a:schemeClr val="bg1"/>
                            </a:solidFill>
                            <a:latin typeface="Cambria Math" panose="02040503050406030204" pitchFamily="18" charset="0"/>
                          </a:rPr>
                          <m:t>𝐴</m:t>
                        </m:r>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𝐴</m:t>
                        </m:r>
                        <m:r>
                          <a:rPr lang="en-US" b="0" i="1" smtClean="0">
                            <a:solidFill>
                              <a:schemeClr val="bg1"/>
                            </a:solidFill>
                            <a:latin typeface="Cambria Math" panose="02040503050406030204" pitchFamily="18" charset="0"/>
                          </a:rPr>
                          <m:t>2</m:t>
                        </m:r>
                      </m:sub>
                    </m:sSub>
                  </m:oMath>
                </a14:m>
                <a:r>
                  <a:rPr lang="en-US" dirty="0">
                    <a:solidFill>
                      <a:schemeClr val="bg1"/>
                    </a:solidFill>
                  </a:rPr>
                  <a:t> la distance entre A1 et A2</a:t>
                </a:r>
              </a:p>
              <a:p>
                <a:endParaRPr lang="en-US" dirty="0">
                  <a:solidFill>
                    <a:schemeClr val="bg1"/>
                  </a:solidFill>
                </a:endParaRPr>
              </a:p>
              <a:p>
                <a:pPr algn="ctr"/>
                <a14:m>
                  <m:oMath xmlns:m="http://schemas.openxmlformats.org/officeDocument/2006/math">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𝐷</m:t>
                        </m:r>
                      </m:e>
                      <m:sub>
                        <m:r>
                          <a:rPr lang="en-US" sz="2400" i="1">
                            <a:solidFill>
                              <a:schemeClr val="bg1"/>
                            </a:solidFill>
                            <a:latin typeface="Cambria Math" panose="02040503050406030204" pitchFamily="18" charset="0"/>
                          </a:rPr>
                          <m:t>𝐴</m:t>
                        </m:r>
                        <m:r>
                          <a:rPr lang="en-US" sz="2400" i="1">
                            <a:solidFill>
                              <a:schemeClr val="bg1"/>
                            </a:solidFill>
                            <a:latin typeface="Cambria Math" panose="02040503050406030204" pitchFamily="18" charset="0"/>
                          </a:rPr>
                          <m:t>1,</m:t>
                        </m:r>
                        <m:r>
                          <a:rPr lang="en-US" sz="2400" i="1">
                            <a:solidFill>
                              <a:schemeClr val="bg1"/>
                            </a:solidFill>
                            <a:latin typeface="Cambria Math" panose="02040503050406030204" pitchFamily="18" charset="0"/>
                          </a:rPr>
                          <m:t>𝐴</m:t>
                        </m:r>
                        <m:r>
                          <a:rPr lang="en-US" sz="2400" i="1">
                            <a:solidFill>
                              <a:schemeClr val="bg1"/>
                            </a:solidFill>
                            <a:latin typeface="Cambria Math" panose="02040503050406030204" pitchFamily="18" charset="0"/>
                          </a:rPr>
                          <m:t>2</m:t>
                        </m:r>
                      </m:sub>
                    </m:sSub>
                  </m:oMath>
                </a14:m>
                <a:r>
                  <a:rPr lang="en-US" sz="2400" dirty="0">
                    <a:solidFill>
                      <a:schemeClr val="bg1"/>
                    </a:solidFill>
                    <a:latin typeface="Montserrat ExtraBold"/>
                  </a:rPr>
                  <a:t>=</a:t>
                </a:r>
                <a14:m>
                  <m:oMath xmlns:m="http://schemas.openxmlformats.org/officeDocument/2006/math">
                    <m:rad>
                      <m:radPr>
                        <m:degHide m:val="on"/>
                        <m:ctrlPr>
                          <a:rPr lang="en-US" sz="2400" i="1" dirty="0" smtClean="0">
                            <a:solidFill>
                              <a:schemeClr val="bg1"/>
                            </a:solidFill>
                            <a:latin typeface="Cambria Math" panose="02040503050406030204" pitchFamily="18" charset="0"/>
                          </a:rPr>
                        </m:ctrlPr>
                      </m:radPr>
                      <m:deg/>
                      <m:e>
                        <m:sSup>
                          <m:sSupPr>
                            <m:ctrlPr>
                              <a:rPr lang="en-US" sz="2400" i="1" smtClean="0">
                                <a:solidFill>
                                  <a:schemeClr val="bg1"/>
                                </a:solidFill>
                                <a:latin typeface="Cambria Math" panose="02040503050406030204" pitchFamily="18" charset="0"/>
                              </a:rPr>
                            </m:ctrlPr>
                          </m:sSupPr>
                          <m:e>
                            <m:r>
                              <m:rPr>
                                <m:nor/>
                              </m:rPr>
                              <a:rPr lang="en-US" sz="2400" dirty="0">
                                <a:solidFill>
                                  <a:schemeClr val="bg1"/>
                                </a:solidFill>
                                <a:latin typeface="Montserrat ExtraBold"/>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𝑥</m:t>
                                </m:r>
                              </m:e>
                              <m:sub>
                                <m:r>
                                  <a:rPr lang="en-US" sz="2400" i="1">
                                    <a:solidFill>
                                      <a:schemeClr val="bg1"/>
                                    </a:solidFill>
                                    <a:latin typeface="Cambria Math" panose="02040503050406030204" pitchFamily="18" charset="0"/>
                                  </a:rPr>
                                  <m:t>2</m:t>
                                </m:r>
                              </m:sub>
                            </m:sSub>
                            <m:r>
                              <m:rPr>
                                <m:nor/>
                              </m:rPr>
                              <a:rPr lang="en-US" sz="2400" dirty="0">
                                <a:solidFill>
                                  <a:schemeClr val="bg1"/>
                                </a:solidFill>
                                <a:latin typeface="Montserrat ExtraBold"/>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𝑥</m:t>
                                </m:r>
                              </m:e>
                              <m:sub>
                                <m:r>
                                  <a:rPr lang="en-US" sz="2400" i="1">
                                    <a:solidFill>
                                      <a:schemeClr val="bg1"/>
                                    </a:solidFill>
                                    <a:latin typeface="Cambria Math" panose="02040503050406030204" pitchFamily="18" charset="0"/>
                                  </a:rPr>
                                  <m:t>1</m:t>
                                </m:r>
                              </m:sub>
                            </m:sSub>
                            <m:r>
                              <a:rPr lang="en-US" sz="2400">
                                <a:solidFill>
                                  <a:schemeClr val="bg1"/>
                                </a:solidFill>
                                <a:latin typeface="Cambria Math" panose="02040503050406030204" pitchFamily="18" charset="0"/>
                              </a:rPr>
                              <m:t>)</m:t>
                            </m:r>
                            <m:r>
                              <m:rPr>
                                <m:nor/>
                              </m:rPr>
                              <a:rPr lang="en-US" sz="2400" dirty="0">
                                <a:solidFill>
                                  <a:schemeClr val="bg1"/>
                                </a:solidFill>
                                <a:latin typeface="Montserrat ExtraBold"/>
                              </a:rPr>
                              <m:t> </m:t>
                            </m:r>
                          </m:e>
                          <m:sup>
                            <m:r>
                              <a:rPr lang="en-US" sz="2400" i="1">
                                <a:solidFill>
                                  <a:schemeClr val="bg1"/>
                                </a:solidFill>
                                <a:latin typeface="Cambria Math" panose="02040503050406030204" pitchFamily="18" charset="0"/>
                              </a:rPr>
                              <m:t>2</m:t>
                            </m:r>
                          </m:sup>
                        </m:sSup>
                        <m:r>
                          <a:rPr lang="en-US" sz="2400">
                            <a:solidFill>
                              <a:schemeClr val="bg1"/>
                            </a:solidFill>
                            <a:latin typeface="Cambria Math" panose="02040503050406030204" pitchFamily="18" charset="0"/>
                          </a:rPr>
                          <m:t>+</m:t>
                        </m:r>
                        <m:sSup>
                          <m:sSupPr>
                            <m:ctrlPr>
                              <a:rPr lang="en-US" sz="2400" i="1">
                                <a:solidFill>
                                  <a:schemeClr val="bg1"/>
                                </a:solidFill>
                                <a:latin typeface="Cambria Math" panose="02040503050406030204" pitchFamily="18" charset="0"/>
                              </a:rPr>
                            </m:ctrlPr>
                          </m:sSupPr>
                          <m:e>
                            <m:d>
                              <m:dPr>
                                <m:ctrlPr>
                                  <a:rPr lang="en-US" sz="2400" i="1">
                                    <a:solidFill>
                                      <a:schemeClr val="bg1"/>
                                    </a:solidFill>
                                    <a:latin typeface="Cambria Math" panose="02040503050406030204" pitchFamily="18" charset="0"/>
                                  </a:rPr>
                                </m:ctrlPr>
                              </m:dPr>
                              <m:e>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𝑦</m:t>
                                    </m:r>
                                  </m:e>
                                  <m:sub>
                                    <m:r>
                                      <a:rPr lang="en-US" sz="2400" i="1">
                                        <a:solidFill>
                                          <a:schemeClr val="bg1"/>
                                        </a:solidFill>
                                        <a:latin typeface="Cambria Math" panose="02040503050406030204" pitchFamily="18" charset="0"/>
                                      </a:rPr>
                                      <m:t>2</m:t>
                                    </m:r>
                                  </m:sub>
                                </m:sSub>
                                <m:r>
                                  <a:rPr lang="en-US" sz="2400" i="1">
                                    <a:solidFill>
                                      <a:schemeClr val="bg1"/>
                                    </a:solidFill>
                                    <a:latin typeface="Cambria Math" panose="02040503050406030204" pitchFamily="18" charset="0"/>
                                  </a:rPr>
                                  <m:t>−</m:t>
                                </m:r>
                                <m:r>
                                  <m:rPr>
                                    <m:nor/>
                                  </m:rPr>
                                  <a:rPr lang="en-US" sz="2400" dirty="0">
                                    <a:solidFill>
                                      <a:schemeClr val="bg1"/>
                                    </a:solidFill>
                                    <a:latin typeface="Montserrat ExtraBold"/>
                                  </a:rPr>
                                  <m:t>, </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𝑦</m:t>
                                    </m:r>
                                  </m:e>
                                  <m:sub>
                                    <m:r>
                                      <a:rPr lang="en-US" sz="2400" i="1">
                                        <a:solidFill>
                                          <a:schemeClr val="bg1"/>
                                        </a:solidFill>
                                        <a:latin typeface="Cambria Math" panose="02040503050406030204" pitchFamily="18" charset="0"/>
                                      </a:rPr>
                                      <m:t>1</m:t>
                                    </m:r>
                                  </m:sub>
                                </m:sSub>
                              </m:e>
                            </m:d>
                          </m:e>
                          <m:sup>
                            <m:r>
                              <a:rPr lang="en-US" sz="2400" i="1">
                                <a:solidFill>
                                  <a:schemeClr val="bg1"/>
                                </a:solidFill>
                                <a:latin typeface="Cambria Math" panose="02040503050406030204" pitchFamily="18" charset="0"/>
                              </a:rPr>
                              <m:t>2</m:t>
                            </m:r>
                          </m:sup>
                        </m:sSup>
                      </m:e>
                    </m:rad>
                  </m:oMath>
                </a14:m>
                <a:endParaRPr lang="fr-FR" sz="2400" dirty="0">
                  <a:solidFill>
                    <a:schemeClr val="bg1"/>
                  </a:solidFill>
                  <a:latin typeface="Montserrat ExtraBold"/>
                </a:endParaRPr>
              </a:p>
            </p:txBody>
          </p:sp>
        </mc:Choice>
        <mc:Fallback xmlns="">
          <p:sp>
            <p:nvSpPr>
              <p:cNvPr id="4" name="ZoneTexte 3"/>
              <p:cNvSpPr txBox="1">
                <a:spLocks noRot="1" noChangeAspect="1" noMove="1" noResize="1" noEditPoints="1" noAdjustHandles="1" noChangeArrowheads="1" noChangeShapeType="1" noTextEdit="1"/>
              </p:cNvSpPr>
              <p:nvPr/>
            </p:nvSpPr>
            <p:spPr>
              <a:xfrm>
                <a:off x="457200" y="1910160"/>
                <a:ext cx="8617058" cy="1499641"/>
              </a:xfrm>
              <a:prstGeom prst="rect">
                <a:avLst/>
              </a:prstGeom>
              <a:blipFill rotWithShape="0">
                <a:blip r:embed="rId3"/>
                <a:stretch>
                  <a:fillRect l="-212" t="-407"/>
                </a:stretch>
              </a:blipFill>
            </p:spPr>
            <p:txBody>
              <a:bodyPr/>
              <a:lstStyle/>
              <a:p>
                <a:r>
                  <a:rPr lang="fr-FR">
                    <a:noFill/>
                  </a:rPr>
                  <a:t> </a:t>
                </a:r>
              </a:p>
            </p:txBody>
          </p:sp>
        </mc:Fallback>
      </mc:AlternateContent>
    </p:spTree>
    <p:extLst>
      <p:ext uri="{BB962C8B-B14F-4D97-AF65-F5344CB8AC3E}">
        <p14:creationId xmlns:p14="http://schemas.microsoft.com/office/powerpoint/2010/main" val="2347311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3"/>
          <p:cNvSpPr txBox="1">
            <a:spLocks noGrp="1"/>
          </p:cNvSpPr>
          <p:nvPr>
            <p:ph type="title"/>
          </p:nvPr>
        </p:nvSpPr>
        <p:spPr>
          <a:xfrm>
            <a:off x="652602" y="999207"/>
            <a:ext cx="4702200" cy="600987"/>
          </a:xfrm>
          <a:prstGeom prst="rect">
            <a:avLst/>
          </a:prstGeom>
        </p:spPr>
        <p:txBody>
          <a:bodyPr spcFirstLastPara="1" wrap="square" lIns="91425" tIns="91425" rIns="91425" bIns="91425" anchor="t" anchorCtr="0">
            <a:noAutofit/>
          </a:bodyPr>
          <a:lstStyle/>
          <a:p>
            <a:br>
              <a:rPr lang="fr-FR" sz="1400" dirty="0">
                <a:solidFill>
                  <a:schemeClr val="lt1"/>
                </a:solidFill>
                <a:latin typeface="Montserrat"/>
                <a:sym typeface="Montserrat"/>
              </a:rPr>
            </a:br>
            <a:br>
              <a:rPr lang="fr-FR" sz="1400" dirty="0">
                <a:solidFill>
                  <a:schemeClr val="lt1"/>
                </a:solidFill>
                <a:latin typeface="Montserrat"/>
                <a:sym typeface="Montserrat"/>
              </a:rPr>
            </a:br>
            <a:br>
              <a:rPr lang="fr-FR" b="0" i="0" dirty="0">
                <a:solidFill>
                  <a:srgbClr val="374151"/>
                </a:solidFill>
                <a:effectLst/>
                <a:latin typeface="Söhne"/>
              </a:rPr>
            </a:br>
            <a:endParaRPr dirty="0"/>
          </a:p>
        </p:txBody>
      </p:sp>
      <p:cxnSp>
        <p:nvCxnSpPr>
          <p:cNvPr id="373" name="Google Shape;373;p53"/>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 name="ZoneTexte 2"/>
          <p:cNvSpPr txBox="1"/>
          <p:nvPr/>
        </p:nvSpPr>
        <p:spPr>
          <a:xfrm>
            <a:off x="1026200" y="1122726"/>
            <a:ext cx="5649132" cy="338554"/>
          </a:xfrm>
          <a:prstGeom prst="rect">
            <a:avLst/>
          </a:prstGeom>
          <a:noFill/>
        </p:spPr>
        <p:txBody>
          <a:bodyPr wrap="square" rtlCol="0">
            <a:spAutoFit/>
          </a:bodyPr>
          <a:lstStyle/>
          <a:p>
            <a:r>
              <a:rPr lang="en-US" sz="1600" dirty="0">
                <a:solidFill>
                  <a:schemeClr val="bg2"/>
                </a:solidFill>
                <a:latin typeface="Montserrat ExtraBold"/>
              </a:rPr>
              <a:t>Temps de </a:t>
            </a:r>
            <a:r>
              <a:rPr lang="fr-FR" sz="1600" dirty="0">
                <a:solidFill>
                  <a:schemeClr val="bg2"/>
                </a:solidFill>
                <a:latin typeface="Montserrat ExtraBold"/>
              </a:rPr>
              <a:t>vol</a:t>
            </a:r>
            <a:r>
              <a:rPr lang="en-US" sz="1600" dirty="0">
                <a:solidFill>
                  <a:schemeClr val="bg2"/>
                </a:solidFill>
                <a:latin typeface="Montserrat ExtraBold"/>
              </a:rPr>
              <a:t>:</a:t>
            </a:r>
            <a:endParaRPr lang="fr-FR" sz="1600" dirty="0">
              <a:solidFill>
                <a:schemeClr val="bg2"/>
              </a:solidFill>
              <a:latin typeface="Montserrat ExtraBold"/>
            </a:endParaRPr>
          </a:p>
        </p:txBody>
      </p:sp>
      <mc:AlternateContent xmlns:mc="http://schemas.openxmlformats.org/markup-compatibility/2006" xmlns:a14="http://schemas.microsoft.com/office/drawing/2010/main">
        <mc:Choice Requires="a14">
          <p:sp>
            <p:nvSpPr>
              <p:cNvPr id="5" name="ZoneTexte 4"/>
              <p:cNvSpPr txBox="1"/>
              <p:nvPr/>
            </p:nvSpPr>
            <p:spPr>
              <a:xfrm>
                <a:off x="759417" y="1673817"/>
                <a:ext cx="7067227" cy="1752467"/>
              </a:xfrm>
              <a:prstGeom prst="rect">
                <a:avLst/>
              </a:prstGeom>
              <a:noFill/>
            </p:spPr>
            <p:txBody>
              <a:bodyPr wrap="square" rtlCol="0">
                <a:spAutoFit/>
              </a:bodyPr>
              <a:lstStyle/>
              <a:p>
                <a:r>
                  <a:rPr lang="en-US" dirty="0">
                    <a:solidFill>
                      <a:schemeClr val="bg1"/>
                    </a:solidFill>
                    <a:latin typeface="Montserrat ExtraBold"/>
                  </a:rPr>
                  <a:t>Considerant un </a:t>
                </a:r>
                <a:r>
                  <a:rPr lang="fr-MA" dirty="0">
                    <a:solidFill>
                      <a:schemeClr val="bg1"/>
                    </a:solidFill>
                    <a:latin typeface="Montserrat ExtraBold"/>
                  </a:rPr>
                  <a:t>vol</a:t>
                </a:r>
                <a:r>
                  <a:rPr lang="en-US" dirty="0">
                    <a:solidFill>
                      <a:schemeClr val="bg1"/>
                    </a:solidFill>
                    <a:latin typeface="Montserrat ExtraBold"/>
                  </a:rPr>
                  <a:t> </a:t>
                </a:r>
                <a:r>
                  <a:rPr lang="fr-FR" dirty="0">
                    <a:solidFill>
                      <a:schemeClr val="bg1"/>
                    </a:solidFill>
                    <a:latin typeface="Montserrat ExtraBold"/>
                  </a:rPr>
                  <a:t>tel</a:t>
                </a:r>
                <a:r>
                  <a:rPr lang="en-US" dirty="0">
                    <a:solidFill>
                      <a:schemeClr val="bg1"/>
                    </a:solidFill>
                    <a:latin typeface="Montserrat ExtraBold"/>
                  </a:rPr>
                  <a:t> </a:t>
                </a:r>
                <a:r>
                  <a:rPr lang="fr-FR" dirty="0">
                    <a:solidFill>
                      <a:schemeClr val="bg1"/>
                    </a:solidFill>
                    <a:latin typeface="Montserrat ExtraBold"/>
                  </a:rPr>
                  <a:t>que</a:t>
                </a:r>
                <a:r>
                  <a:rPr lang="en-US" dirty="0">
                    <a:solidFill>
                      <a:schemeClr val="bg1"/>
                    </a:solidFill>
                    <a:latin typeface="Montserrat ExtraBold"/>
                  </a:rPr>
                  <a:t> </a:t>
                </a:r>
                <a:r>
                  <a:rPr lang="fr-FR" dirty="0">
                    <a:solidFill>
                      <a:schemeClr val="bg1"/>
                    </a:solidFill>
                    <a:latin typeface="Montserrat ExtraBold"/>
                  </a:rPr>
                  <a:t>l’aéroport</a:t>
                </a:r>
                <a:r>
                  <a:rPr lang="en-US" dirty="0">
                    <a:solidFill>
                      <a:schemeClr val="bg1"/>
                    </a:solidFill>
                    <a:latin typeface="Montserrat ExtraBold"/>
                  </a:rPr>
                  <a:t> de depart </a:t>
                </a:r>
                <a:r>
                  <a:rPr lang="fr-FR" dirty="0">
                    <a:solidFill>
                      <a:schemeClr val="bg1"/>
                    </a:solidFill>
                    <a:latin typeface="Montserrat ExtraBold"/>
                  </a:rPr>
                  <a:t>est</a:t>
                </a:r>
                <a:r>
                  <a:rPr lang="en-US" dirty="0">
                    <a:solidFill>
                      <a:schemeClr val="bg1"/>
                    </a:solidFill>
                    <a:latin typeface="Montserrat ExtraBold"/>
                  </a:rPr>
                  <a:t> A1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1</m:t>
                        </m:r>
                      </m:sub>
                    </m:sSub>
                  </m:oMath>
                </a14:m>
                <a:r>
                  <a:rPr lang="en-US" dirty="0">
                    <a:solidFill>
                      <a:schemeClr val="bg1"/>
                    </a:solidFill>
                    <a:latin typeface="Montserrat ExtraBold"/>
                  </a:rPr>
                  <a:t>,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𝑦</m:t>
                        </m:r>
                      </m:e>
                      <m:sub>
                        <m:r>
                          <a:rPr lang="en-US" i="1">
                            <a:solidFill>
                              <a:schemeClr val="bg1"/>
                            </a:solidFill>
                            <a:latin typeface="Cambria Math" panose="02040503050406030204" pitchFamily="18" charset="0"/>
                          </a:rPr>
                          <m:t>1</m:t>
                        </m:r>
                      </m:sub>
                    </m:sSub>
                  </m:oMath>
                </a14:m>
                <a:r>
                  <a:rPr lang="en-US" dirty="0">
                    <a:solidFill>
                      <a:schemeClr val="bg1"/>
                    </a:solidFill>
                    <a:latin typeface="Montserrat ExtraBold"/>
                  </a:rPr>
                  <a:t>) et </a:t>
                </a:r>
                <a:r>
                  <a:rPr lang="fr-FR" dirty="0">
                    <a:solidFill>
                      <a:schemeClr val="bg1"/>
                    </a:solidFill>
                    <a:latin typeface="Montserrat ExtraBold"/>
                  </a:rPr>
                  <a:t>l’aéroport</a:t>
                </a:r>
                <a:r>
                  <a:rPr lang="en-US" dirty="0">
                    <a:solidFill>
                      <a:schemeClr val="bg1"/>
                    </a:solidFill>
                    <a:latin typeface="Montserrat ExtraBold"/>
                  </a:rPr>
                  <a:t> </a:t>
                </a:r>
                <a:r>
                  <a:rPr lang="fr-FR" dirty="0">
                    <a:solidFill>
                      <a:schemeClr val="bg1"/>
                    </a:solidFill>
                    <a:latin typeface="Montserrat ExtraBold"/>
                  </a:rPr>
                  <a:t>d’arrivée</a:t>
                </a:r>
                <a:r>
                  <a:rPr lang="en-US" dirty="0">
                    <a:solidFill>
                      <a:schemeClr val="bg1"/>
                    </a:solidFill>
                    <a:latin typeface="Montserrat ExtraBold"/>
                  </a:rPr>
                  <a:t> </a:t>
                </a:r>
                <a:r>
                  <a:rPr lang="en-US" dirty="0" err="1">
                    <a:solidFill>
                      <a:schemeClr val="bg1"/>
                    </a:solidFill>
                    <a:latin typeface="Montserrat ExtraBold"/>
                  </a:rPr>
                  <a:t>est</a:t>
                </a:r>
                <a:r>
                  <a:rPr lang="en-US" dirty="0">
                    <a:solidFill>
                      <a:schemeClr val="bg1"/>
                    </a:solidFill>
                    <a:latin typeface="Montserrat ExtraBold"/>
                  </a:rPr>
                  <a:t> A2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2</m:t>
                        </m:r>
                      </m:sub>
                    </m:sSub>
                  </m:oMath>
                </a14:m>
                <a:r>
                  <a:rPr lang="en-US" dirty="0">
                    <a:solidFill>
                      <a:schemeClr val="bg1"/>
                    </a:solidFill>
                    <a:latin typeface="Montserrat ExtraBold"/>
                  </a:rPr>
                  <a:t>,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𝑦</m:t>
                        </m:r>
                      </m:e>
                      <m:sub>
                        <m:r>
                          <a:rPr lang="en-US" i="1">
                            <a:solidFill>
                              <a:schemeClr val="bg1"/>
                            </a:solidFill>
                            <a:latin typeface="Cambria Math" panose="02040503050406030204" pitchFamily="18" charset="0"/>
                          </a:rPr>
                          <m:t>2</m:t>
                        </m:r>
                      </m:sub>
                    </m:sSub>
                  </m:oMath>
                </a14:m>
                <a:r>
                  <a:rPr lang="en-US" dirty="0">
                    <a:solidFill>
                      <a:schemeClr val="bg1"/>
                    </a:solidFill>
                    <a:latin typeface="Montserrat ExtraBold"/>
                  </a:rPr>
                  <a:t>) et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𝐷</m:t>
                        </m:r>
                      </m:e>
                      <m:sub>
                        <m:r>
                          <a:rPr lang="en-US" i="1">
                            <a:solidFill>
                              <a:schemeClr val="bg1"/>
                            </a:solidFill>
                            <a:latin typeface="Cambria Math" panose="02040503050406030204" pitchFamily="18" charset="0"/>
                          </a:rPr>
                          <m:t>𝐴</m:t>
                        </m:r>
                        <m:r>
                          <a:rPr lang="en-US" i="1">
                            <a:solidFill>
                              <a:schemeClr val="bg1"/>
                            </a:solidFill>
                            <a:latin typeface="Cambria Math" panose="02040503050406030204" pitchFamily="18" charset="0"/>
                          </a:rPr>
                          <m:t>1,</m:t>
                        </m:r>
                        <m:r>
                          <a:rPr lang="en-US" i="1">
                            <a:solidFill>
                              <a:schemeClr val="bg1"/>
                            </a:solidFill>
                            <a:latin typeface="Cambria Math" panose="02040503050406030204" pitchFamily="18" charset="0"/>
                          </a:rPr>
                          <m:t>𝐴</m:t>
                        </m:r>
                        <m:r>
                          <a:rPr lang="en-US" i="1">
                            <a:solidFill>
                              <a:schemeClr val="bg1"/>
                            </a:solidFill>
                            <a:latin typeface="Cambria Math" panose="02040503050406030204" pitchFamily="18" charset="0"/>
                          </a:rPr>
                          <m:t>2</m:t>
                        </m:r>
                      </m:sub>
                    </m:sSub>
                  </m:oMath>
                </a14:m>
                <a:r>
                  <a:rPr lang="fr-FR" dirty="0">
                    <a:solidFill>
                      <a:schemeClr val="bg1"/>
                    </a:solidFill>
                    <a:latin typeface="Montserrat ExtraBold"/>
                  </a:rPr>
                  <a:t> la distance entre A1 et A2</a:t>
                </a:r>
              </a:p>
              <a:p>
                <a:endParaRPr lang="en-US" dirty="0">
                  <a:solidFill>
                    <a:schemeClr val="bg1"/>
                  </a:solidFill>
                  <a:latin typeface="Montserrat ExtraBold"/>
                </a:endParaRPr>
              </a:p>
              <a:p>
                <a:r>
                  <a:rPr lang="en-US" dirty="0">
                    <a:solidFill>
                      <a:schemeClr val="bg1"/>
                    </a:solidFill>
                    <a:latin typeface="Montserrat ExtraBold"/>
                  </a:rPr>
                  <a:t>La </a:t>
                </a:r>
                <a:r>
                  <a:rPr lang="fr-FR" dirty="0">
                    <a:solidFill>
                      <a:schemeClr val="bg1"/>
                    </a:solidFill>
                    <a:latin typeface="Montserrat ExtraBold"/>
                  </a:rPr>
                  <a:t>vitesse</a:t>
                </a:r>
                <a:r>
                  <a:rPr lang="en-US" dirty="0">
                    <a:solidFill>
                      <a:schemeClr val="bg1"/>
                    </a:solidFill>
                    <a:latin typeface="Montserrat ExtraBold"/>
                  </a:rPr>
                  <a:t> de </a:t>
                </a:r>
                <a:r>
                  <a:rPr lang="fr-MA" dirty="0">
                    <a:solidFill>
                      <a:schemeClr val="bg1"/>
                    </a:solidFill>
                    <a:latin typeface="Montserrat ExtraBold"/>
                  </a:rPr>
                  <a:t>l’avion</a:t>
                </a:r>
                <a:r>
                  <a:rPr lang="en-US" dirty="0">
                    <a:solidFill>
                      <a:schemeClr val="bg1"/>
                    </a:solidFill>
                    <a:latin typeface="Montserrat ExtraBold"/>
                  </a:rPr>
                  <a:t> </a:t>
                </a:r>
                <a:r>
                  <a:rPr lang="fr-FR" dirty="0">
                    <a:solidFill>
                      <a:schemeClr val="bg1"/>
                    </a:solidFill>
                    <a:latin typeface="Montserrat ExtraBold"/>
                  </a:rPr>
                  <a:t>est</a:t>
                </a:r>
                <a:r>
                  <a:rPr lang="en-US" dirty="0">
                    <a:solidFill>
                      <a:schemeClr val="bg1"/>
                    </a:solidFill>
                    <a:latin typeface="Montserrat ExtraBold"/>
                  </a:rPr>
                  <a:t> V</a:t>
                </a:r>
              </a:p>
              <a:p>
                <a:endParaRPr lang="en-US" dirty="0">
                  <a:solidFill>
                    <a:schemeClr val="bg1"/>
                  </a:solidFill>
                  <a:latin typeface="Montserrat ExtraBold"/>
                </a:endParaRPr>
              </a:p>
              <a:p>
                <a:pPr algn="ctr"/>
                <a:r>
                  <a:rPr lang="fr-FR" dirty="0">
                    <a:solidFill>
                      <a:schemeClr val="bg1"/>
                    </a:solidFill>
                    <a:latin typeface="Montserrat ExtraBold"/>
                  </a:rPr>
                  <a:t>Donc</a:t>
                </a:r>
                <a:r>
                  <a:rPr lang="en-US" dirty="0">
                    <a:solidFill>
                      <a:schemeClr val="bg1"/>
                    </a:solidFill>
                    <a:latin typeface="Montserrat ExtraBold"/>
                  </a:rPr>
                  <a:t>  : </a:t>
                </a:r>
                <a:r>
                  <a:rPr lang="en-US" sz="2400" dirty="0">
                    <a:solidFill>
                      <a:schemeClr val="bg1"/>
                    </a:solidFill>
                    <a:latin typeface="Montserrat ExtraBold"/>
                  </a:rPr>
                  <a:t>T=temps de </a:t>
                </a:r>
                <a:r>
                  <a:rPr lang="fr-MA" sz="2400" dirty="0">
                    <a:solidFill>
                      <a:schemeClr val="bg1"/>
                    </a:solidFill>
                    <a:latin typeface="Montserrat ExtraBold"/>
                  </a:rPr>
                  <a:t>vol</a:t>
                </a:r>
                <a:r>
                  <a:rPr lang="en-US" sz="2400" dirty="0">
                    <a:solidFill>
                      <a:schemeClr val="bg1"/>
                    </a:solidFill>
                    <a:latin typeface="Montserrat ExtraBold"/>
                  </a:rPr>
                  <a:t> = </a:t>
                </a:r>
                <a14:m>
                  <m:oMath xmlns:m="http://schemas.openxmlformats.org/officeDocument/2006/math">
                    <m:f>
                      <m:fPr>
                        <m:ctrlPr>
                          <a:rPr lang="en-US" sz="2400" i="1" smtClean="0">
                            <a:solidFill>
                              <a:schemeClr val="bg1"/>
                            </a:solidFill>
                            <a:latin typeface="Cambria Math" panose="02040503050406030204" pitchFamily="18" charset="0"/>
                          </a:rPr>
                        </m:ctrlPr>
                      </m:fPr>
                      <m:num>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𝐷</m:t>
                            </m:r>
                          </m:e>
                          <m:sub>
                            <m:r>
                              <a:rPr lang="en-US" sz="2400" i="1">
                                <a:solidFill>
                                  <a:schemeClr val="bg1"/>
                                </a:solidFill>
                                <a:latin typeface="Cambria Math" panose="02040503050406030204" pitchFamily="18" charset="0"/>
                              </a:rPr>
                              <m:t>𝐴</m:t>
                            </m:r>
                            <m:r>
                              <a:rPr lang="en-US" sz="2400" i="1">
                                <a:solidFill>
                                  <a:schemeClr val="bg1"/>
                                </a:solidFill>
                                <a:latin typeface="Cambria Math" panose="02040503050406030204" pitchFamily="18" charset="0"/>
                              </a:rPr>
                              <m:t>1,</m:t>
                            </m:r>
                            <m:r>
                              <a:rPr lang="en-US" sz="2400" i="1">
                                <a:solidFill>
                                  <a:schemeClr val="bg1"/>
                                </a:solidFill>
                                <a:latin typeface="Cambria Math" panose="02040503050406030204" pitchFamily="18" charset="0"/>
                              </a:rPr>
                              <m:t>𝐴</m:t>
                            </m:r>
                            <m:r>
                              <a:rPr lang="en-US" sz="2400" i="1">
                                <a:solidFill>
                                  <a:schemeClr val="bg1"/>
                                </a:solidFill>
                                <a:latin typeface="Cambria Math" panose="02040503050406030204" pitchFamily="18" charset="0"/>
                              </a:rPr>
                              <m:t>2</m:t>
                            </m:r>
                          </m:sub>
                        </m:sSub>
                      </m:num>
                      <m:den>
                        <m:r>
                          <a:rPr lang="en-US" sz="2400" b="0" i="1" smtClean="0">
                            <a:solidFill>
                              <a:schemeClr val="bg1"/>
                            </a:solidFill>
                            <a:latin typeface="Cambria Math" panose="02040503050406030204" pitchFamily="18" charset="0"/>
                          </a:rPr>
                          <m:t>𝑉</m:t>
                        </m:r>
                      </m:den>
                    </m:f>
                  </m:oMath>
                </a14:m>
                <a:endParaRPr lang="fr-FR" sz="2400" dirty="0">
                  <a:latin typeface="Montserrat ExtraBold"/>
                </a:endParaRPr>
              </a:p>
            </p:txBody>
          </p:sp>
        </mc:Choice>
        <mc:Fallback xmlns="">
          <p:sp>
            <p:nvSpPr>
              <p:cNvPr id="5" name="ZoneTexte 4"/>
              <p:cNvSpPr txBox="1">
                <a:spLocks noRot="1" noChangeAspect="1" noMove="1" noResize="1" noEditPoints="1" noAdjustHandles="1" noChangeArrowheads="1" noChangeShapeType="1" noTextEdit="1"/>
              </p:cNvSpPr>
              <p:nvPr/>
            </p:nvSpPr>
            <p:spPr>
              <a:xfrm>
                <a:off x="759417" y="1673817"/>
                <a:ext cx="7067227" cy="1752467"/>
              </a:xfrm>
              <a:prstGeom prst="rect">
                <a:avLst/>
              </a:prstGeom>
              <a:blipFill rotWithShape="0">
                <a:blip r:embed="rId3"/>
                <a:stretch>
                  <a:fillRect l="-259" t="-697" b="-2439"/>
                </a:stretch>
              </a:blipFill>
            </p:spPr>
            <p:txBody>
              <a:bodyPr/>
              <a:lstStyle/>
              <a:p>
                <a:r>
                  <a:rPr lang="fr-FR">
                    <a:noFill/>
                  </a:rPr>
                  <a:t> </a:t>
                </a:r>
              </a:p>
            </p:txBody>
          </p:sp>
        </mc:Fallback>
      </mc:AlternateContent>
    </p:spTree>
    <p:extLst>
      <p:ext uri="{BB962C8B-B14F-4D97-AF65-F5344CB8AC3E}">
        <p14:creationId xmlns:p14="http://schemas.microsoft.com/office/powerpoint/2010/main" val="1442542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1">
          <a:extLst>
            <a:ext uri="{FF2B5EF4-FFF2-40B4-BE49-F238E27FC236}">
              <a16:creationId xmlns:a16="http://schemas.microsoft.com/office/drawing/2014/main" id="{83FD2909-3B82-EB74-80A7-D516B61F549A}"/>
            </a:ext>
          </a:extLst>
        </p:cNvPr>
        <p:cNvGrpSpPr/>
        <p:nvPr/>
      </p:nvGrpSpPr>
      <p:grpSpPr>
        <a:xfrm>
          <a:off x="0" y="0"/>
          <a:ext cx="0" cy="0"/>
          <a:chOff x="0" y="0"/>
          <a:chExt cx="0" cy="0"/>
        </a:xfrm>
      </p:grpSpPr>
      <p:cxnSp>
        <p:nvCxnSpPr>
          <p:cNvPr id="373" name="Google Shape;373;p53">
            <a:extLst>
              <a:ext uri="{FF2B5EF4-FFF2-40B4-BE49-F238E27FC236}">
                <a16:creationId xmlns:a16="http://schemas.microsoft.com/office/drawing/2014/main" id="{9525A572-A0F5-4E7F-9118-589057ACD383}"/>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 name="ZoneTexte 2">
            <a:extLst>
              <a:ext uri="{FF2B5EF4-FFF2-40B4-BE49-F238E27FC236}">
                <a16:creationId xmlns:a16="http://schemas.microsoft.com/office/drawing/2014/main" id="{C45E14A5-F38C-077B-A5D8-219B9DD0A6AB}"/>
              </a:ext>
            </a:extLst>
          </p:cNvPr>
          <p:cNvSpPr txBox="1"/>
          <p:nvPr/>
        </p:nvSpPr>
        <p:spPr>
          <a:xfrm>
            <a:off x="1026200" y="1122726"/>
            <a:ext cx="5649132" cy="338554"/>
          </a:xfrm>
          <a:prstGeom prst="rect">
            <a:avLst/>
          </a:prstGeom>
          <a:noFill/>
        </p:spPr>
        <p:txBody>
          <a:bodyPr wrap="square" lIns="91440" tIns="45720" rIns="91440" bIns="45720" rtlCol="0" anchor="t">
            <a:spAutoFit/>
          </a:bodyPr>
          <a:lstStyle/>
          <a:p>
            <a:r>
              <a:rPr lang="en-US" sz="1600" dirty="0">
                <a:solidFill>
                  <a:schemeClr val="bg2"/>
                </a:solidFill>
                <a:latin typeface="Montserrat ExtraBold"/>
              </a:rPr>
              <a:t>Angle de Rotation </a:t>
            </a:r>
            <a:r>
              <a:rPr lang="en-US" sz="1600" dirty="0" err="1">
                <a:solidFill>
                  <a:schemeClr val="bg2"/>
                </a:solidFill>
                <a:latin typeface="Montserrat ExtraBold"/>
              </a:rPr>
              <a:t>d'Avion</a:t>
            </a:r>
            <a:r>
              <a:rPr lang="en-US" sz="1600" dirty="0">
                <a:solidFill>
                  <a:schemeClr val="bg2"/>
                </a:solidFill>
                <a:latin typeface="Montserrat ExtraBold"/>
              </a:rPr>
              <a:t> :</a:t>
            </a:r>
          </a:p>
        </p:txBody>
      </p:sp>
      <p:pic>
        <p:nvPicPr>
          <p:cNvPr id="4" name="Picture 3">
            <a:extLst>
              <a:ext uri="{FF2B5EF4-FFF2-40B4-BE49-F238E27FC236}">
                <a16:creationId xmlns:a16="http://schemas.microsoft.com/office/drawing/2014/main" id="{DAB8449B-E4A6-113B-9F29-2F2AAD667E68}"/>
              </a:ext>
            </a:extLst>
          </p:cNvPr>
          <p:cNvPicPr>
            <a:picLocks noChangeAspect="1"/>
          </p:cNvPicPr>
          <p:nvPr/>
        </p:nvPicPr>
        <p:blipFill>
          <a:blip r:embed="rId3"/>
          <a:stretch>
            <a:fillRect/>
          </a:stretch>
        </p:blipFill>
        <p:spPr>
          <a:xfrm>
            <a:off x="655697" y="2086784"/>
            <a:ext cx="7724775" cy="1228725"/>
          </a:xfrm>
          <a:prstGeom prst="rect">
            <a:avLst/>
          </a:prstGeom>
        </p:spPr>
      </p:pic>
    </p:spTree>
    <p:extLst>
      <p:ext uri="{BB962C8B-B14F-4D97-AF65-F5344CB8AC3E}">
        <p14:creationId xmlns:p14="http://schemas.microsoft.com/office/powerpoint/2010/main" val="3600516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0331" y="3249909"/>
            <a:ext cx="3068700" cy="81581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Bilan</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4087263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D21F42-6FAB-FE7C-ED26-894995742149}"/>
              </a:ext>
            </a:extLst>
          </p:cNvPr>
          <p:cNvPicPr>
            <a:picLocks noChangeAspect="1"/>
          </p:cNvPicPr>
          <p:nvPr/>
        </p:nvPicPr>
        <p:blipFill>
          <a:blip r:embed="rId2"/>
          <a:stretch>
            <a:fillRect/>
          </a:stretch>
        </p:blipFill>
        <p:spPr>
          <a:xfrm>
            <a:off x="593067" y="369947"/>
            <a:ext cx="7828471" cy="4392824"/>
          </a:xfrm>
          <a:prstGeom prst="rect">
            <a:avLst/>
          </a:prstGeom>
        </p:spPr>
      </p:pic>
    </p:spTree>
    <p:extLst>
      <p:ext uri="{BB962C8B-B14F-4D97-AF65-F5344CB8AC3E}">
        <p14:creationId xmlns:p14="http://schemas.microsoft.com/office/powerpoint/2010/main" val="21154725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0C6A08-B8CA-1DC4-2252-6BDCF7627BF8}"/>
              </a:ext>
            </a:extLst>
          </p:cNvPr>
          <p:cNvPicPr>
            <a:picLocks noChangeAspect="1"/>
          </p:cNvPicPr>
          <p:nvPr/>
        </p:nvPicPr>
        <p:blipFill>
          <a:blip r:embed="rId2"/>
          <a:stretch>
            <a:fillRect/>
          </a:stretch>
        </p:blipFill>
        <p:spPr>
          <a:xfrm>
            <a:off x="280359" y="154286"/>
            <a:ext cx="8389188" cy="4727098"/>
          </a:xfrm>
          <a:prstGeom prst="rect">
            <a:avLst/>
          </a:prstGeom>
        </p:spPr>
      </p:pic>
    </p:spTree>
    <p:extLst>
      <p:ext uri="{BB962C8B-B14F-4D97-AF65-F5344CB8AC3E}">
        <p14:creationId xmlns:p14="http://schemas.microsoft.com/office/powerpoint/2010/main" val="3418159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4E2C81-C155-4E35-37BF-A389DE77CB8E}"/>
              </a:ext>
            </a:extLst>
          </p:cNvPr>
          <p:cNvPicPr>
            <a:picLocks noChangeAspect="1"/>
          </p:cNvPicPr>
          <p:nvPr/>
        </p:nvPicPr>
        <p:blipFill>
          <a:blip r:embed="rId2"/>
          <a:stretch>
            <a:fillRect/>
          </a:stretch>
        </p:blipFill>
        <p:spPr>
          <a:xfrm>
            <a:off x="86264" y="35673"/>
            <a:ext cx="8982254" cy="5061372"/>
          </a:xfrm>
          <a:prstGeom prst="rect">
            <a:avLst/>
          </a:prstGeom>
        </p:spPr>
      </p:pic>
    </p:spTree>
    <p:extLst>
      <p:ext uri="{BB962C8B-B14F-4D97-AF65-F5344CB8AC3E}">
        <p14:creationId xmlns:p14="http://schemas.microsoft.com/office/powerpoint/2010/main" val="889496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3" name="Image 2">
            <a:extLst>
              <a:ext uri="{FF2B5EF4-FFF2-40B4-BE49-F238E27FC236}">
                <a16:creationId xmlns:a16="http://schemas.microsoft.com/office/drawing/2014/main" id="{73294634-555B-468B-AE40-8F257903D998}"/>
              </a:ext>
            </a:extLst>
          </p:cNvPr>
          <p:cNvPicPr>
            <a:picLocks noChangeAspect="1"/>
          </p:cNvPicPr>
          <p:nvPr/>
        </p:nvPicPr>
        <p:blipFill>
          <a:blip r:embed="rId3"/>
          <a:stretch>
            <a:fillRect/>
          </a:stretch>
        </p:blipFill>
        <p:spPr>
          <a:xfrm>
            <a:off x="192983" y="134947"/>
            <a:ext cx="8648503" cy="4866530"/>
          </a:xfrm>
          <a:prstGeom prst="rect">
            <a:avLst/>
          </a:prstGeom>
        </p:spPr>
      </p:pic>
    </p:spTree>
    <p:extLst>
      <p:ext uri="{BB962C8B-B14F-4D97-AF65-F5344CB8AC3E}">
        <p14:creationId xmlns:p14="http://schemas.microsoft.com/office/powerpoint/2010/main" val="2701820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15" name="Image 14">
            <a:extLst>
              <a:ext uri="{FF2B5EF4-FFF2-40B4-BE49-F238E27FC236}">
                <a16:creationId xmlns:a16="http://schemas.microsoft.com/office/drawing/2014/main" id="{F3C40294-213D-4E94-85CD-E5FF591DC739}"/>
              </a:ext>
            </a:extLst>
          </p:cNvPr>
          <p:cNvPicPr>
            <a:picLocks noChangeAspect="1"/>
          </p:cNvPicPr>
          <p:nvPr/>
        </p:nvPicPr>
        <p:blipFill>
          <a:blip r:embed="rId3"/>
          <a:stretch>
            <a:fillRect/>
          </a:stretch>
        </p:blipFill>
        <p:spPr>
          <a:xfrm>
            <a:off x="272386" y="180876"/>
            <a:ext cx="8527668" cy="479253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C677C87-2915-35D9-4C93-6508741DCBBA}"/>
              </a:ext>
            </a:extLst>
          </p:cNvPr>
          <p:cNvSpPr>
            <a:spLocks noGrp="1"/>
          </p:cNvSpPr>
          <p:nvPr>
            <p:ph type="title" idx="4"/>
          </p:nvPr>
        </p:nvSpPr>
        <p:spPr>
          <a:xfrm>
            <a:off x="2469689" y="2094827"/>
            <a:ext cx="4629300" cy="941400"/>
          </a:xfrm>
        </p:spPr>
        <p:txBody>
          <a:bodyPr/>
          <a:lstStyle/>
          <a:p>
            <a:r>
              <a:rPr lang="en-US" dirty="0"/>
              <a:t>Merci pour </a:t>
            </a:r>
            <a:r>
              <a:rPr lang="en-US" dirty="0" err="1"/>
              <a:t>votre</a:t>
            </a:r>
            <a:r>
              <a:rPr lang="en-US" dirty="0"/>
              <a:t> attention</a:t>
            </a:r>
          </a:p>
        </p:txBody>
      </p:sp>
    </p:spTree>
    <p:extLst>
      <p:ext uri="{BB962C8B-B14F-4D97-AF65-F5344CB8AC3E}">
        <p14:creationId xmlns:p14="http://schemas.microsoft.com/office/powerpoint/2010/main" val="895218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4174665" y="1413164"/>
            <a:ext cx="3657300" cy="87984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Objectif</a:t>
            </a:r>
            <a:endParaRPr dirty="0"/>
          </a:p>
        </p:txBody>
      </p:sp>
      <p:sp>
        <p:nvSpPr>
          <p:cNvPr id="195" name="Google Shape;195;p41"/>
          <p:cNvSpPr txBox="1">
            <a:spLocks noGrp="1"/>
          </p:cNvSpPr>
          <p:nvPr>
            <p:ph type="subTitle" idx="1"/>
          </p:nvPr>
        </p:nvSpPr>
        <p:spPr>
          <a:xfrm>
            <a:off x="3648264" y="2676931"/>
            <a:ext cx="4878322" cy="2257705"/>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a:buChar char="•"/>
            </a:pPr>
            <a:r>
              <a:rPr lang="fr-FR" sz="1600" dirty="0">
                <a:solidFill>
                  <a:schemeClr val="lt1"/>
                </a:solidFill>
              </a:rPr>
              <a:t>Le projet vise à développer une simulation avancée du contrôle aérien, fournissant une plateforme pour la gestion virtuelle du trafic aérien. </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Bibliographie</a:t>
            </a:r>
            <a:endParaRPr dirty="0">
              <a:solidFill>
                <a:schemeClr val="accent1"/>
              </a:solidFill>
            </a:endParaRPr>
          </a:p>
        </p:txBody>
      </p:sp>
      <p:sp>
        <p:nvSpPr>
          <p:cNvPr id="215" name="Google Shape;215;p44"/>
          <p:cNvSpPr txBox="1">
            <a:spLocks noGrp="1"/>
          </p:cNvSpPr>
          <p:nvPr>
            <p:ph type="body" idx="1"/>
          </p:nvPr>
        </p:nvSpPr>
        <p:spPr>
          <a:xfrm>
            <a:off x="615010" y="1109341"/>
            <a:ext cx="6488371" cy="2760900"/>
          </a:xfrm>
          <a:prstGeom prst="rect">
            <a:avLst/>
          </a:prstGeom>
        </p:spPr>
        <p:txBody>
          <a:bodyPr spcFirstLastPara="1" wrap="square" lIns="91425" tIns="91425" rIns="91425" bIns="91425" anchor="t" anchorCtr="0">
            <a:noAutofit/>
          </a:bodyPr>
          <a:lstStyle/>
          <a:p>
            <a:pPr marL="285750" indent="-285750"/>
            <a:r>
              <a:rPr lang="fr-FR" dirty="0" err="1">
                <a:hlinkClick r:id="rId3"/>
              </a:rPr>
              <a:t>Map</a:t>
            </a:r>
            <a:r>
              <a:rPr lang="fr-FR" dirty="0">
                <a:hlinkClick r:id="rId3"/>
              </a:rPr>
              <a:t> </a:t>
            </a:r>
            <a:r>
              <a:rPr lang="fr-FR" dirty="0" err="1">
                <a:hlinkClick r:id="rId3"/>
              </a:rPr>
              <a:t>placeholder</a:t>
            </a:r>
            <a:r>
              <a:rPr lang="fr-FR" dirty="0">
                <a:hlinkClick r:id="rId3"/>
              </a:rPr>
              <a:t> | </a:t>
            </a:r>
            <a:r>
              <a:rPr lang="fr-FR" dirty="0" err="1">
                <a:hlinkClick r:id="rId3"/>
              </a:rPr>
              <a:t>React</a:t>
            </a:r>
            <a:r>
              <a:rPr lang="fr-FR" dirty="0">
                <a:hlinkClick r:id="rId3"/>
              </a:rPr>
              <a:t> Leaflet (react-leaflet.js.org)</a:t>
            </a:r>
            <a:endParaRPr lang="fr-FR" dirty="0"/>
          </a:p>
          <a:p>
            <a:pPr marL="285750" indent="-285750"/>
            <a:endParaRPr lang="fr-FR" dirty="0">
              <a:hlinkClick r:id="rId4"/>
            </a:endParaRPr>
          </a:p>
          <a:p>
            <a:pPr marL="285750" indent="-285750"/>
            <a:r>
              <a:rPr lang="fr-FR" dirty="0">
                <a:hlinkClick r:id="rId4"/>
              </a:rPr>
              <a:t>https://news.humancoders.com/t/java/items/14140-calculez-les-plus-courts-chemins-en-java-en-implem</a:t>
            </a:r>
            <a:endParaRPr lang="fr-FR" dirty="0"/>
          </a:p>
          <a:p>
            <a:pPr marL="285750" indent="-285750"/>
            <a:endParaRPr lang="fr-FR" dirty="0"/>
          </a:p>
          <a:p>
            <a:pPr marL="285750" indent="-285750"/>
            <a:r>
              <a:rPr lang="fr-FR" dirty="0">
                <a:hlinkClick r:id="rId5"/>
              </a:rPr>
              <a:t>Quelle est la vitesse d'un avion de ligne ? – </a:t>
            </a:r>
            <a:r>
              <a:rPr lang="fr-FR" dirty="0" err="1">
                <a:hlinkClick r:id="rId5"/>
              </a:rPr>
              <a:t>Dataero</a:t>
            </a:r>
            <a:endParaRPr lang="fr-FR" dirty="0"/>
          </a:p>
          <a:p>
            <a:pPr marL="285750" indent="-285750"/>
            <a:endParaRPr lang="fr-FR" dirty="0"/>
          </a:p>
          <a:p>
            <a:pPr marL="285750" indent="-285750"/>
            <a:r>
              <a:rPr lang="fr-FR" dirty="0">
                <a:hlinkClick r:id="rId6"/>
              </a:rPr>
              <a:t>Tout sur le métier: Contrôleur aérien au Maroc (etudiant.ma)</a:t>
            </a:r>
            <a:endParaRPr lang="fr-FR" dirty="0"/>
          </a:p>
          <a:p>
            <a:pPr marL="285750" indent="-285750"/>
            <a:endParaRPr lang="fr-FR" dirty="0"/>
          </a:p>
          <a:p>
            <a:pPr marL="285750" indent="-285750"/>
            <a:r>
              <a:rPr lang="es-ES" dirty="0">
                <a:hlinkClick r:id="rId7"/>
              </a:rPr>
              <a:t>Avión de Iconos de Equipo de Clip art - </a:t>
            </a:r>
            <a:r>
              <a:rPr lang="es-ES" dirty="0" err="1">
                <a:hlinkClick r:id="rId7"/>
              </a:rPr>
              <a:t>avióndescargar</a:t>
            </a:r>
            <a:r>
              <a:rPr lang="es-ES" dirty="0">
                <a:hlinkClick r:id="rId7"/>
              </a:rPr>
              <a:t> libre - 512*512,11.27 KB imagen png - imagen transparente descarga gratuita (freepng.es)</a:t>
            </a:r>
            <a:endParaRPr lang="fr-FR" dirty="0"/>
          </a:p>
          <a:p>
            <a:pPr marL="285750" indent="-285750"/>
            <a:endParaRPr lang="fr-FR" dirty="0"/>
          </a:p>
          <a:p>
            <a:pPr marL="285750" indent="-285750"/>
            <a:endParaRPr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0"/>
          <p:cNvSpPr txBox="1">
            <a:spLocks noGrp="1"/>
          </p:cNvSpPr>
          <p:nvPr>
            <p:ph type="title" idx="6"/>
          </p:nvPr>
        </p:nvSpPr>
        <p:spPr>
          <a:xfrm>
            <a:off x="500345" y="2141407"/>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179" name="Google Shape;179;p40"/>
          <p:cNvSpPr txBox="1">
            <a:spLocks noGrp="1"/>
          </p:cNvSpPr>
          <p:nvPr>
            <p:ph type="title"/>
          </p:nvPr>
        </p:nvSpPr>
        <p:spPr>
          <a:xfrm>
            <a:off x="2924508" y="3246549"/>
            <a:ext cx="2067000" cy="4276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Technologies utilisées</a:t>
            </a:r>
            <a:endParaRPr lang="fr-FR"/>
          </a:p>
        </p:txBody>
      </p:sp>
      <p:sp>
        <p:nvSpPr>
          <p:cNvPr id="183" name="Google Shape;183;p40"/>
          <p:cNvSpPr txBox="1">
            <a:spLocks noGrp="1"/>
          </p:cNvSpPr>
          <p:nvPr>
            <p:ph type="title" idx="4"/>
          </p:nvPr>
        </p:nvSpPr>
        <p:spPr>
          <a:xfrm>
            <a:off x="500345" y="3087267"/>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Diagramme de classe</a:t>
            </a:r>
            <a:endParaRPr dirty="0"/>
          </a:p>
        </p:txBody>
      </p:sp>
      <p:sp>
        <p:nvSpPr>
          <p:cNvPr id="185" name="Google Shape;185;p40"/>
          <p:cNvSpPr txBox="1">
            <a:spLocks noGrp="1"/>
          </p:cNvSpPr>
          <p:nvPr>
            <p:ph type="title" idx="7"/>
          </p:nvPr>
        </p:nvSpPr>
        <p:spPr>
          <a:xfrm>
            <a:off x="2846997" y="2154874"/>
            <a:ext cx="2067000" cy="723900"/>
          </a:xfrm>
          <a:prstGeom prst="rect">
            <a:avLst/>
          </a:prstGeom>
          <a:noFill/>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cxnSp>
        <p:nvCxnSpPr>
          <p:cNvPr id="187" name="Google Shape;187;p40"/>
          <p:cNvCxnSpPr/>
          <p:nvPr/>
        </p:nvCxnSpPr>
        <p:spPr>
          <a:xfrm>
            <a:off x="1335245" y="2872009"/>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9" name="Google Shape;189;p40"/>
          <p:cNvCxnSpPr/>
          <p:nvPr/>
        </p:nvCxnSpPr>
        <p:spPr>
          <a:xfrm>
            <a:off x="5829949" y="2855304"/>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0" name="Google Shape;178;p40">
            <a:extLst>
              <a:ext uri="{FF2B5EF4-FFF2-40B4-BE49-F238E27FC236}">
                <a16:creationId xmlns:a16="http://schemas.microsoft.com/office/drawing/2014/main" id="{063EC3D7-BC38-46BD-8D25-73E033C249AE}"/>
              </a:ext>
            </a:extLst>
          </p:cNvPr>
          <p:cNvSpPr txBox="1">
            <a:spLocks/>
          </p:cNvSpPr>
          <p:nvPr/>
        </p:nvSpPr>
        <p:spPr>
          <a:xfrm>
            <a:off x="2492546" y="924096"/>
            <a:ext cx="4156552" cy="723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Montserrat ExtraBold"/>
              <a:buNone/>
              <a:defRPr sz="3600" b="0" i="0" u="none" strike="noStrike" cap="none">
                <a:solidFill>
                  <a:schemeClr val="lt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2pPr>
            <a:lvl3pPr marR="0" lvl="2"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3pPr>
            <a:lvl4pPr marR="0" lvl="3"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4pPr>
            <a:lvl5pPr marR="0" lvl="4"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5pPr>
            <a:lvl6pPr marR="0" lvl="5"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6pPr>
            <a:lvl7pPr marR="0" lvl="6"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7pPr>
            <a:lvl8pPr marR="0" lvl="7"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8pPr>
            <a:lvl9pPr marR="0" lvl="8"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9pPr>
          </a:lstStyle>
          <a:p>
            <a:r>
              <a:rPr lang="en" dirty="0"/>
              <a:t>Sommaire</a:t>
            </a:r>
          </a:p>
        </p:txBody>
      </p:sp>
      <p:sp>
        <p:nvSpPr>
          <p:cNvPr id="21" name="Google Shape;186;p40">
            <a:extLst>
              <a:ext uri="{FF2B5EF4-FFF2-40B4-BE49-F238E27FC236}">
                <a16:creationId xmlns:a16="http://schemas.microsoft.com/office/drawing/2014/main" id="{2CCEBFCC-3872-4C6D-8C8B-556C1ED1B54A}"/>
              </a:ext>
            </a:extLst>
          </p:cNvPr>
          <p:cNvSpPr txBox="1">
            <a:spLocks/>
          </p:cNvSpPr>
          <p:nvPr/>
        </p:nvSpPr>
        <p:spPr>
          <a:xfrm>
            <a:off x="4995049" y="2190953"/>
            <a:ext cx="2067000" cy="723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Montserrat ExtraBold"/>
              <a:buNone/>
              <a:defRPr sz="3600" b="0" i="0" u="none" strike="noStrike" cap="none">
                <a:solidFill>
                  <a:schemeClr val="lt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2pPr>
            <a:lvl3pPr marR="0" lvl="2"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3pPr>
            <a:lvl4pPr marR="0" lvl="3"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4pPr>
            <a:lvl5pPr marR="0" lvl="4"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5pPr>
            <a:lvl6pPr marR="0" lvl="5"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6pPr>
            <a:lvl7pPr marR="0" lvl="6"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7pPr>
            <a:lvl8pPr marR="0" lvl="7"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8pPr>
            <a:lvl9pPr marR="0" lvl="8"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9pPr>
          </a:lstStyle>
          <a:p>
            <a:r>
              <a:rPr lang="en" dirty="0"/>
              <a:t>03</a:t>
            </a:r>
          </a:p>
        </p:txBody>
      </p:sp>
      <p:sp>
        <p:nvSpPr>
          <p:cNvPr id="22" name="Google Shape;186;p40">
            <a:extLst>
              <a:ext uri="{FF2B5EF4-FFF2-40B4-BE49-F238E27FC236}">
                <a16:creationId xmlns:a16="http://schemas.microsoft.com/office/drawing/2014/main" id="{BD601EB9-E891-4A1C-9C20-7D7FE22C5B94}"/>
              </a:ext>
            </a:extLst>
          </p:cNvPr>
          <p:cNvSpPr txBox="1">
            <a:spLocks/>
          </p:cNvSpPr>
          <p:nvPr/>
        </p:nvSpPr>
        <p:spPr>
          <a:xfrm>
            <a:off x="6664849" y="2190953"/>
            <a:ext cx="2067000" cy="723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Montserrat ExtraBold"/>
              <a:buNone/>
              <a:defRPr sz="3600" b="0" i="0" u="none" strike="noStrike" cap="none">
                <a:solidFill>
                  <a:schemeClr val="lt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2pPr>
            <a:lvl3pPr marR="0" lvl="2"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3pPr>
            <a:lvl4pPr marR="0" lvl="3"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4pPr>
            <a:lvl5pPr marR="0" lvl="4"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5pPr>
            <a:lvl6pPr marR="0" lvl="5"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6pPr>
            <a:lvl7pPr marR="0" lvl="6"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7pPr>
            <a:lvl8pPr marR="0" lvl="7"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8pPr>
            <a:lvl9pPr marR="0" lvl="8"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9pPr>
          </a:lstStyle>
          <a:p>
            <a:r>
              <a:rPr lang="en" dirty="0"/>
              <a:t>04</a:t>
            </a:r>
          </a:p>
        </p:txBody>
      </p:sp>
      <p:sp>
        <p:nvSpPr>
          <p:cNvPr id="23" name="Google Shape;181;p40">
            <a:extLst>
              <a:ext uri="{FF2B5EF4-FFF2-40B4-BE49-F238E27FC236}">
                <a16:creationId xmlns:a16="http://schemas.microsoft.com/office/drawing/2014/main" id="{65085536-2CB2-42C9-AF42-5F6B78D70341}"/>
              </a:ext>
            </a:extLst>
          </p:cNvPr>
          <p:cNvSpPr txBox="1">
            <a:spLocks/>
          </p:cNvSpPr>
          <p:nvPr/>
        </p:nvSpPr>
        <p:spPr>
          <a:xfrm>
            <a:off x="4995049" y="2832400"/>
            <a:ext cx="2067000"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fr-FR" dirty="0"/>
              <a:t>Méthodologie</a:t>
            </a:r>
          </a:p>
        </p:txBody>
      </p:sp>
      <p:sp>
        <p:nvSpPr>
          <p:cNvPr id="24" name="Google Shape;181;p40">
            <a:extLst>
              <a:ext uri="{FF2B5EF4-FFF2-40B4-BE49-F238E27FC236}">
                <a16:creationId xmlns:a16="http://schemas.microsoft.com/office/drawing/2014/main" id="{1CE33B14-FA55-44E3-BD79-406549E08D80}"/>
              </a:ext>
            </a:extLst>
          </p:cNvPr>
          <p:cNvSpPr txBox="1">
            <a:spLocks/>
          </p:cNvSpPr>
          <p:nvPr/>
        </p:nvSpPr>
        <p:spPr>
          <a:xfrm>
            <a:off x="6863449" y="2813066"/>
            <a:ext cx="2067000"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fr-FR" dirty="0"/>
              <a:t>Bilan</a:t>
            </a:r>
          </a:p>
        </p:txBody>
      </p:sp>
      <p:cxnSp>
        <p:nvCxnSpPr>
          <p:cNvPr id="29" name="Google Shape;188;p40">
            <a:extLst>
              <a:ext uri="{FF2B5EF4-FFF2-40B4-BE49-F238E27FC236}">
                <a16:creationId xmlns:a16="http://schemas.microsoft.com/office/drawing/2014/main" id="{83613272-9164-4517-803F-8F88E24553A1}"/>
              </a:ext>
            </a:extLst>
          </p:cNvPr>
          <p:cNvCxnSpPr/>
          <p:nvPr/>
        </p:nvCxnSpPr>
        <p:spPr>
          <a:xfrm>
            <a:off x="7499749" y="2872009"/>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 name="Google Shape;189;p40">
            <a:extLst>
              <a:ext uri="{FF2B5EF4-FFF2-40B4-BE49-F238E27FC236}">
                <a16:creationId xmlns:a16="http://schemas.microsoft.com/office/drawing/2014/main" id="{D66B24B7-BFDC-771C-8B3D-EABF7D7E09B8}"/>
              </a:ext>
            </a:extLst>
          </p:cNvPr>
          <p:cNvCxnSpPr>
            <a:cxnSpLocks/>
          </p:cNvCxnSpPr>
          <p:nvPr/>
        </p:nvCxnSpPr>
        <p:spPr>
          <a:xfrm>
            <a:off x="3705694" y="2855304"/>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0331" y="3150847"/>
            <a:ext cx="3068700" cy="120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Diagramme de classe</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7" name="Image 6">
            <a:extLst>
              <a:ext uri="{FF2B5EF4-FFF2-40B4-BE49-F238E27FC236}">
                <a16:creationId xmlns:a16="http://schemas.microsoft.com/office/drawing/2014/main" id="{E5657DF0-F89D-45A0-91DA-24159B347494}"/>
              </a:ext>
            </a:extLst>
          </p:cNvPr>
          <p:cNvPicPr>
            <a:picLocks noChangeAspect="1"/>
          </p:cNvPicPr>
          <p:nvPr/>
        </p:nvPicPr>
        <p:blipFill>
          <a:blip r:embed="rId3"/>
          <a:stretch>
            <a:fillRect/>
          </a:stretch>
        </p:blipFill>
        <p:spPr>
          <a:xfrm>
            <a:off x="1074" y="-3263"/>
            <a:ext cx="9141850" cy="519315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0331" y="2950032"/>
            <a:ext cx="3892326" cy="114184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Technologies utilisé</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687227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5" name="Google Shape;215;p44"/>
          <p:cNvSpPr txBox="1">
            <a:spLocks noGrp="1"/>
          </p:cNvSpPr>
          <p:nvPr>
            <p:ph type="body" idx="1"/>
          </p:nvPr>
        </p:nvSpPr>
        <p:spPr>
          <a:xfrm>
            <a:off x="1656444" y="286396"/>
            <a:ext cx="5530078" cy="4592000"/>
          </a:xfrm>
          <a:prstGeom prst="rect">
            <a:avLst/>
          </a:prstGeom>
        </p:spPr>
        <p:txBody>
          <a:bodyPr spcFirstLastPara="1" wrap="square" lIns="91425" tIns="91425" rIns="91425" bIns="91425" anchor="t" anchorCtr="0">
            <a:noAutofit/>
          </a:bodyPr>
          <a:lstStyle/>
          <a:p>
            <a:pPr marL="0" indent="0">
              <a:buNone/>
            </a:pPr>
            <a:r>
              <a:rPr lang="fr-FR" dirty="0"/>
              <a:t>Le projet utilise une pile technologique moderne et puissante pour fournir une solution complète de simulation du contrôle aérien.</a:t>
            </a:r>
            <a:endParaRPr lang="en-US"/>
          </a:p>
          <a:p>
            <a:pPr marL="285750" indent="-285750"/>
            <a:endParaRPr lang="fr-FR" dirty="0"/>
          </a:p>
          <a:p>
            <a:pPr marL="285750" indent="-285750"/>
            <a:r>
              <a:rPr lang="fr-FR" dirty="0"/>
              <a:t> La couche backend est développée en utilisant Spring Boot : Spring MVC ,Spring Data  , Spring Web.</a:t>
            </a:r>
          </a:p>
          <a:p>
            <a:pPr marL="285750" indent="-285750"/>
            <a:endParaRPr lang="fr-FR" dirty="0"/>
          </a:p>
          <a:p>
            <a:pPr marL="285750" indent="-285750"/>
            <a:r>
              <a:rPr lang="fr-FR" dirty="0"/>
              <a:t>La persistance des données est gérée par MySQL</a:t>
            </a:r>
          </a:p>
          <a:p>
            <a:pPr marL="285750" indent="-285750"/>
            <a:endParaRPr lang="fr-FR" dirty="0"/>
          </a:p>
          <a:p>
            <a:pPr marL="285750" indent="-285750"/>
            <a:r>
              <a:rPr lang="fr-FR" dirty="0"/>
              <a:t>La couche </a:t>
            </a:r>
            <a:r>
              <a:rPr lang="fr-FR" dirty="0" err="1"/>
              <a:t>front-end</a:t>
            </a:r>
            <a:r>
              <a:rPr lang="fr-FR" dirty="0"/>
              <a:t> est construite en utilisant </a:t>
            </a:r>
            <a:r>
              <a:rPr lang="fr-FR" dirty="0" err="1"/>
              <a:t>React</a:t>
            </a:r>
            <a:r>
              <a:rPr lang="fr-FR" dirty="0"/>
              <a:t>, avec l'intégration de </a:t>
            </a:r>
            <a:r>
              <a:rPr lang="fr-FR" dirty="0" err="1"/>
              <a:t>React</a:t>
            </a:r>
            <a:r>
              <a:rPr lang="fr-FR" dirty="0"/>
              <a:t> Leaflet pour la cartographie. Cette approche tire parti des fonctionnalités offertes par React.js et Leaflet afin de développer une carte dynamique et réactive.</a:t>
            </a:r>
          </a:p>
          <a:p>
            <a:pPr marL="285750" indent="-285750"/>
            <a:endParaRPr lang="fr-FR" dirty="0"/>
          </a:p>
          <a:p>
            <a:pPr marL="285750" indent="-285750"/>
            <a:r>
              <a:rPr lang="fr-FR" dirty="0"/>
              <a:t>Postman est utilisé comme un outil de test et de développement API, facilitant la création, le partage et l'exécution de requêtes API pour valider le bon fonctionnement des services web de l'application.</a:t>
            </a:r>
          </a:p>
          <a:p>
            <a:pPr marL="0" indent="0">
              <a:buNone/>
            </a:pPr>
            <a:endParaRPr dirty="0"/>
          </a:p>
        </p:txBody>
      </p:sp>
      <p:pic>
        <p:nvPicPr>
          <p:cNvPr id="4" name="Graphic 3" descr="Postman Icon Vector SVG Icon - SVG Repo">
            <a:extLst>
              <a:ext uri="{FF2B5EF4-FFF2-40B4-BE49-F238E27FC236}">
                <a16:creationId xmlns:a16="http://schemas.microsoft.com/office/drawing/2014/main" id="{5E5CD487-BEAE-C633-7DC7-1656E5AF5B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08729" y="3604763"/>
            <a:ext cx="1017918" cy="1007135"/>
          </a:xfrm>
          <a:prstGeom prst="rect">
            <a:avLst/>
          </a:prstGeom>
        </p:spPr>
      </p:pic>
      <p:pic>
        <p:nvPicPr>
          <p:cNvPr id="7" name="Picture 6" descr="Collection of React Logo PNG. | PlusPNG">
            <a:extLst>
              <a:ext uri="{FF2B5EF4-FFF2-40B4-BE49-F238E27FC236}">
                <a16:creationId xmlns:a16="http://schemas.microsoft.com/office/drawing/2014/main" id="{1D4C3EE8-CD43-BD56-A026-3169DCF4807F}"/>
              </a:ext>
            </a:extLst>
          </p:cNvPr>
          <p:cNvPicPr>
            <a:picLocks noChangeAspect="1"/>
          </p:cNvPicPr>
          <p:nvPr/>
        </p:nvPicPr>
        <p:blipFill>
          <a:blip r:embed="rId5"/>
          <a:stretch>
            <a:fillRect/>
          </a:stretch>
        </p:blipFill>
        <p:spPr>
          <a:xfrm>
            <a:off x="7244032" y="1920554"/>
            <a:ext cx="1212012" cy="1086732"/>
          </a:xfrm>
          <a:prstGeom prst="rect">
            <a:avLst/>
          </a:prstGeom>
        </p:spPr>
      </p:pic>
      <p:pic>
        <p:nvPicPr>
          <p:cNvPr id="15" name="Picture 14" descr="Spring Boot: The Most Notable Features You Should Know - DZone">
            <a:extLst>
              <a:ext uri="{FF2B5EF4-FFF2-40B4-BE49-F238E27FC236}">
                <a16:creationId xmlns:a16="http://schemas.microsoft.com/office/drawing/2014/main" id="{F1668AB1-2101-BD6D-5266-5A2CA314E74E}"/>
              </a:ext>
            </a:extLst>
          </p:cNvPr>
          <p:cNvPicPr>
            <a:picLocks noChangeAspect="1"/>
          </p:cNvPicPr>
          <p:nvPr/>
        </p:nvPicPr>
        <p:blipFill>
          <a:blip r:embed="rId6"/>
          <a:stretch>
            <a:fillRect/>
          </a:stretch>
        </p:blipFill>
        <p:spPr>
          <a:xfrm>
            <a:off x="7308729" y="413816"/>
            <a:ext cx="1082615" cy="951566"/>
          </a:xfrm>
          <a:prstGeom prst="rect">
            <a:avLst/>
          </a:prstGeom>
        </p:spPr>
      </p:pic>
      <p:pic>
        <p:nvPicPr>
          <p:cNvPr id="16" name="Picture 15" descr="IntelliJ IDEA Logo / Software / Logonoid.com">
            <a:extLst>
              <a:ext uri="{FF2B5EF4-FFF2-40B4-BE49-F238E27FC236}">
                <a16:creationId xmlns:a16="http://schemas.microsoft.com/office/drawing/2014/main" id="{0F4AABD1-CC16-E064-2D9D-5364C756D5EB}"/>
              </a:ext>
            </a:extLst>
          </p:cNvPr>
          <p:cNvPicPr>
            <a:picLocks noChangeAspect="1"/>
          </p:cNvPicPr>
          <p:nvPr/>
        </p:nvPicPr>
        <p:blipFill>
          <a:blip r:embed="rId7"/>
          <a:stretch>
            <a:fillRect/>
          </a:stretch>
        </p:blipFill>
        <p:spPr>
          <a:xfrm>
            <a:off x="353683" y="315942"/>
            <a:ext cx="791475" cy="759126"/>
          </a:xfrm>
          <a:prstGeom prst="rect">
            <a:avLst/>
          </a:prstGeom>
        </p:spPr>
      </p:pic>
      <p:pic>
        <p:nvPicPr>
          <p:cNvPr id="18" name="Picture 17" descr="WebStorm Logo / Software / Logonoid.com">
            <a:extLst>
              <a:ext uri="{FF2B5EF4-FFF2-40B4-BE49-F238E27FC236}">
                <a16:creationId xmlns:a16="http://schemas.microsoft.com/office/drawing/2014/main" id="{F503D4DF-99AA-4418-2530-C3202AA5228B}"/>
              </a:ext>
            </a:extLst>
          </p:cNvPr>
          <p:cNvPicPr>
            <a:picLocks noChangeAspect="1"/>
          </p:cNvPicPr>
          <p:nvPr/>
        </p:nvPicPr>
        <p:blipFill>
          <a:blip r:embed="rId8"/>
          <a:stretch>
            <a:fillRect/>
          </a:stretch>
        </p:blipFill>
        <p:spPr>
          <a:xfrm>
            <a:off x="310551" y="1480508"/>
            <a:ext cx="877739" cy="877739"/>
          </a:xfrm>
          <a:prstGeom prst="rect">
            <a:avLst/>
          </a:prstGeom>
        </p:spPr>
      </p:pic>
      <p:pic>
        <p:nvPicPr>
          <p:cNvPr id="19" name="Picture 18" descr="Những hình nền vscode background white :Những hình nền">
            <a:extLst>
              <a:ext uri="{FF2B5EF4-FFF2-40B4-BE49-F238E27FC236}">
                <a16:creationId xmlns:a16="http://schemas.microsoft.com/office/drawing/2014/main" id="{060BEC00-FE25-598B-8882-F08C8BBDC79B}"/>
              </a:ext>
            </a:extLst>
          </p:cNvPr>
          <p:cNvPicPr>
            <a:picLocks noChangeAspect="1"/>
          </p:cNvPicPr>
          <p:nvPr/>
        </p:nvPicPr>
        <p:blipFill>
          <a:blip r:embed="rId9"/>
          <a:stretch>
            <a:fillRect/>
          </a:stretch>
        </p:blipFill>
        <p:spPr>
          <a:xfrm>
            <a:off x="321334" y="2763688"/>
            <a:ext cx="823824" cy="791475"/>
          </a:xfrm>
          <a:prstGeom prst="rect">
            <a:avLst/>
          </a:prstGeom>
        </p:spPr>
      </p:pic>
      <p:pic>
        <p:nvPicPr>
          <p:cNvPr id="20" name="Picture 19" descr="MySQL logo PNG transparent image download, size: 2800x2800px">
            <a:extLst>
              <a:ext uri="{FF2B5EF4-FFF2-40B4-BE49-F238E27FC236}">
                <a16:creationId xmlns:a16="http://schemas.microsoft.com/office/drawing/2014/main" id="{63888DAA-F8D1-62B8-B6C3-A520D45029E8}"/>
              </a:ext>
            </a:extLst>
          </p:cNvPr>
          <p:cNvPicPr>
            <a:picLocks noChangeAspect="1"/>
          </p:cNvPicPr>
          <p:nvPr/>
        </p:nvPicPr>
        <p:blipFill>
          <a:blip r:embed="rId10"/>
          <a:stretch>
            <a:fillRect/>
          </a:stretch>
        </p:blipFill>
        <p:spPr>
          <a:xfrm>
            <a:off x="51758" y="3399887"/>
            <a:ext cx="1610984" cy="1600201"/>
          </a:xfrm>
          <a:prstGeom prst="rect">
            <a:avLst/>
          </a:prstGeom>
        </p:spPr>
      </p:pic>
    </p:spTree>
    <p:extLst>
      <p:ext uri="{BB962C8B-B14F-4D97-AF65-F5344CB8AC3E}">
        <p14:creationId xmlns:p14="http://schemas.microsoft.com/office/powerpoint/2010/main" val="984730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0331" y="3442323"/>
            <a:ext cx="4524407" cy="62184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Méthodologie</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400000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Tableau Comparatif</a:t>
            </a:r>
            <a:endParaRPr dirty="0"/>
          </a:p>
        </p:txBody>
      </p:sp>
      <p:cxnSp>
        <p:nvCxnSpPr>
          <p:cNvPr id="366" name="Google Shape;366;p52"/>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aphicFrame>
        <p:nvGraphicFramePr>
          <p:cNvPr id="367" name="Google Shape;367;p52"/>
          <p:cNvGraphicFramePr/>
          <p:nvPr>
            <p:extLst>
              <p:ext uri="{D42A27DB-BD31-4B8C-83A1-F6EECF244321}">
                <p14:modId xmlns:p14="http://schemas.microsoft.com/office/powerpoint/2010/main" val="1017233672"/>
              </p:ext>
            </p:extLst>
          </p:nvPr>
        </p:nvGraphicFramePr>
        <p:xfrm>
          <a:off x="3493697" y="1315527"/>
          <a:ext cx="5554590" cy="2490839"/>
        </p:xfrm>
        <a:graphic>
          <a:graphicData uri="http://schemas.openxmlformats.org/drawingml/2006/table">
            <a:tbl>
              <a:tblPr>
                <a:noFill/>
                <a:tableStyleId>{06118917-1923-4CA3-A1D6-F5F429113273}</a:tableStyleId>
              </a:tblPr>
              <a:tblGrid>
                <a:gridCol w="1388648">
                  <a:extLst>
                    <a:ext uri="{9D8B030D-6E8A-4147-A177-3AD203B41FA5}">
                      <a16:colId xmlns:a16="http://schemas.microsoft.com/office/drawing/2014/main" val="20000"/>
                    </a:ext>
                  </a:extLst>
                </a:gridCol>
                <a:gridCol w="740797">
                  <a:extLst>
                    <a:ext uri="{9D8B030D-6E8A-4147-A177-3AD203B41FA5}">
                      <a16:colId xmlns:a16="http://schemas.microsoft.com/office/drawing/2014/main" val="20001"/>
                    </a:ext>
                  </a:extLst>
                </a:gridCol>
                <a:gridCol w="1282338">
                  <a:extLst>
                    <a:ext uri="{9D8B030D-6E8A-4147-A177-3AD203B41FA5}">
                      <a16:colId xmlns:a16="http://schemas.microsoft.com/office/drawing/2014/main" val="20002"/>
                    </a:ext>
                  </a:extLst>
                </a:gridCol>
                <a:gridCol w="2142807">
                  <a:extLst>
                    <a:ext uri="{9D8B030D-6E8A-4147-A177-3AD203B41FA5}">
                      <a16:colId xmlns:a16="http://schemas.microsoft.com/office/drawing/2014/main" val="20003"/>
                    </a:ext>
                  </a:extLst>
                </a:gridCol>
              </a:tblGrid>
              <a:tr h="875489">
                <a:tc>
                  <a:txBody>
                    <a:bodyPr/>
                    <a:lstStyle/>
                    <a:p>
                      <a:pPr marL="0" lvl="0" indent="0" algn="ctr" rtl="0">
                        <a:spcBef>
                          <a:spcPts val="0"/>
                        </a:spcBef>
                        <a:spcAft>
                          <a:spcPts val="0"/>
                        </a:spcAft>
                        <a:buNone/>
                      </a:pPr>
                      <a:r>
                        <a:rPr lang="fr-FR" dirty="0">
                          <a:solidFill>
                            <a:schemeClr val="lt1"/>
                          </a:solidFill>
                          <a:latin typeface="Montserrat ExtraBold"/>
                          <a:ea typeface="Montserrat ExtraBold"/>
                          <a:cs typeface="Montserrat ExtraBold"/>
                          <a:sym typeface="Montserrat ExtraBold"/>
                        </a:rPr>
                        <a:t>Algorithmes</a:t>
                      </a:r>
                      <a:endParaRPr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fr-FR" sz="1400" b="0" i="0" u="none" strike="noStrike" cap="none" dirty="0">
                          <a:solidFill>
                            <a:schemeClr val="lt1"/>
                          </a:solidFill>
                          <a:latin typeface="Montserrat ExtraBold"/>
                          <a:ea typeface="Arial"/>
                          <a:cs typeface="Arial"/>
                          <a:sym typeface="Arial"/>
                        </a:rPr>
                        <a:t>Complexité Temporelle</a:t>
                      </a:r>
                      <a:endParaRPr sz="1400" b="0" i="0" u="none" strike="noStrike" cap="none"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fr-FR" sz="1400" b="0" i="0" u="none" strike="noStrike" cap="none" dirty="0">
                          <a:solidFill>
                            <a:schemeClr val="lt1"/>
                          </a:solidFill>
                          <a:latin typeface="Montserrat ExtraBold"/>
                          <a:ea typeface="Arial"/>
                          <a:cs typeface="Arial"/>
                          <a:sym typeface="Arial"/>
                        </a:rPr>
                        <a:t>Efficacité</a:t>
                      </a:r>
                      <a:r>
                        <a:rPr lang="fr-FR" sz="1400" b="0" i="0" u="none" strike="noStrike" cap="none" dirty="0">
                          <a:solidFill>
                            <a:srgbClr val="000000"/>
                          </a:solidFill>
                          <a:effectLst/>
                          <a:latin typeface="Arial"/>
                          <a:ea typeface="Arial"/>
                          <a:cs typeface="Arial"/>
                          <a:sym typeface="Arial"/>
                        </a:rPr>
                        <a:t> </a:t>
                      </a:r>
                      <a:endParaRPr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372388">
                <a:tc>
                  <a:txBody>
                    <a:bodyPr/>
                    <a:lstStyle/>
                    <a:p>
                      <a:pPr marL="0" lvl="0" indent="0" algn="ctr" rtl="0">
                        <a:spcBef>
                          <a:spcPts val="0"/>
                        </a:spcBef>
                        <a:spcAft>
                          <a:spcPts val="0"/>
                        </a:spcAft>
                        <a:buNone/>
                      </a:pPr>
                      <a:r>
                        <a:rPr lang="fr-FR" dirty="0" err="1">
                          <a:solidFill>
                            <a:schemeClr val="lt1"/>
                          </a:solidFill>
                          <a:latin typeface="Montserrat ExtraBold"/>
                          <a:ea typeface="Montserrat ExtraBold"/>
                          <a:cs typeface="Montserrat ExtraBold"/>
                          <a:sym typeface="Montserrat ExtraBold"/>
                        </a:rPr>
                        <a:t>Djikstra</a:t>
                      </a:r>
                      <a:endParaRPr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rgbClr val="F3F3F3"/>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fr-FR" sz="1400" b="0" i="0" u="none" strike="noStrike" cap="none" dirty="0">
                          <a:solidFill>
                            <a:schemeClr val="lt1"/>
                          </a:solidFill>
                          <a:latin typeface="Montserrat"/>
                          <a:ea typeface="Arial"/>
                          <a:cs typeface="Arial"/>
                          <a:sym typeface="Arial"/>
                        </a:rPr>
                        <a:t>Moyenne</a:t>
                      </a:r>
                      <a:r>
                        <a:rPr lang="fr-FR" sz="1400" b="0" i="0" u="none" strike="noStrike" cap="none" dirty="0">
                          <a:solidFill>
                            <a:srgbClr val="000000"/>
                          </a:solidFill>
                          <a:effectLst/>
                          <a:latin typeface="Arial"/>
                          <a:ea typeface="Arial"/>
                          <a:cs typeface="Arial"/>
                          <a:sym typeface="Arial"/>
                        </a:rPr>
                        <a:t> </a:t>
                      </a:r>
                      <a:endParaRPr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fr-FR" sz="1400" b="0" i="0" u="none" strike="noStrike" cap="none" dirty="0">
                          <a:solidFill>
                            <a:schemeClr val="lt1"/>
                          </a:solidFill>
                          <a:latin typeface="Montserrat"/>
                          <a:ea typeface="Arial"/>
                          <a:cs typeface="Arial"/>
                          <a:sym typeface="Arial"/>
                        </a:rPr>
                        <a:t>Excellente</a:t>
                      </a:r>
                      <a:endParaRPr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575509">
                <a:tc>
                  <a:txBody>
                    <a:bodyPr/>
                    <a:lstStyle/>
                    <a:p>
                      <a:pPr marL="0" lvl="0" indent="0" algn="ctr" rtl="0">
                        <a:spcBef>
                          <a:spcPts val="0"/>
                        </a:spcBef>
                        <a:spcAft>
                          <a:spcPts val="0"/>
                        </a:spcAft>
                        <a:buNone/>
                      </a:pPr>
                      <a:r>
                        <a:rPr lang="fr-FR" dirty="0">
                          <a:solidFill>
                            <a:schemeClr val="lt1"/>
                          </a:solidFill>
                          <a:latin typeface="Montserrat ExtraBold"/>
                          <a:ea typeface="Montserrat ExtraBold"/>
                          <a:cs typeface="Montserrat ExtraBold"/>
                          <a:sym typeface="Montserrat ExtraBold"/>
                        </a:rPr>
                        <a:t>Vitesse de l’avion</a:t>
                      </a:r>
                      <a:endParaRPr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fr-FR" dirty="0">
                          <a:solidFill>
                            <a:schemeClr val="lt1"/>
                          </a:solidFill>
                          <a:latin typeface="Montserrat"/>
                          <a:ea typeface="Montserrat"/>
                          <a:cs typeface="Montserrat"/>
                          <a:sym typeface="Montserrat"/>
                        </a:rPr>
                        <a:t>faible</a:t>
                      </a:r>
                      <a:endParaRPr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fr-FR" sz="1400" b="0" i="0" u="none" strike="noStrike" cap="none" dirty="0">
                          <a:solidFill>
                            <a:schemeClr val="lt1"/>
                          </a:solidFill>
                          <a:latin typeface="Montserrat"/>
                          <a:ea typeface="Arial"/>
                          <a:cs typeface="Arial"/>
                          <a:sym typeface="Arial"/>
                        </a:rPr>
                        <a:t>Excellente </a:t>
                      </a:r>
                      <a:endParaRPr sz="1400" b="0" i="0" u="none" strike="noStrike" cap="none"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575509">
                <a:tc>
                  <a:txBody>
                    <a:bodyPr/>
                    <a:lstStyle/>
                    <a:p>
                      <a:pPr marL="0" lvl="0" indent="0" algn="ctr" rtl="0">
                        <a:spcBef>
                          <a:spcPts val="0"/>
                        </a:spcBef>
                        <a:spcAft>
                          <a:spcPts val="0"/>
                        </a:spcAft>
                        <a:buNone/>
                      </a:pPr>
                      <a:r>
                        <a:rPr lang="fr-FR" dirty="0">
                          <a:solidFill>
                            <a:schemeClr val="lt1"/>
                          </a:solidFill>
                          <a:latin typeface="Montserrat ExtraBold"/>
                          <a:ea typeface="Montserrat ExtraBold"/>
                          <a:cs typeface="Montserrat ExtraBold"/>
                        </a:rPr>
                        <a:t>Direction</a:t>
                      </a:r>
                      <a:r>
                        <a:rPr lang="fr-FR" dirty="0">
                          <a:solidFill>
                            <a:schemeClr val="lt1"/>
                          </a:solidFill>
                          <a:latin typeface="Montserrat ExtraBold"/>
                          <a:ea typeface="Montserrat ExtraBold"/>
                          <a:cs typeface="Montserrat ExtraBold"/>
                          <a:sym typeface="Montserrat ExtraBold"/>
                        </a:rPr>
                        <a:t> de l’avion</a:t>
                      </a:r>
                      <a:endParaRPr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fr-FR" dirty="0">
                          <a:solidFill>
                            <a:schemeClr val="lt1"/>
                          </a:solidFill>
                          <a:latin typeface="Montserrat"/>
                          <a:ea typeface="Montserrat"/>
                          <a:cs typeface="Montserrat"/>
                          <a:sym typeface="Montserrat"/>
                        </a:rPr>
                        <a:t>difficile</a:t>
                      </a:r>
                      <a:endParaRPr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fr-FR" dirty="0">
                          <a:solidFill>
                            <a:schemeClr val="lt1"/>
                          </a:solidFill>
                          <a:latin typeface="Montserrat"/>
                          <a:ea typeface="Montserrat"/>
                          <a:cs typeface="Montserrat"/>
                          <a:sym typeface="Montserrat"/>
                        </a:rPr>
                        <a:t>Moyenne</a:t>
                      </a:r>
                      <a:endParaRPr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5" name="Picture 4" descr="常用的十种算法_身边的算法有哪些-CSDN博客">
            <a:extLst>
              <a:ext uri="{FF2B5EF4-FFF2-40B4-BE49-F238E27FC236}">
                <a16:creationId xmlns:a16="http://schemas.microsoft.com/office/drawing/2014/main" id="{1738C9D4-D7FD-F5B9-775F-40B0D7AD188D}"/>
              </a:ext>
            </a:extLst>
          </p:cNvPr>
          <p:cNvPicPr>
            <a:picLocks noChangeAspect="1"/>
          </p:cNvPicPr>
          <p:nvPr/>
        </p:nvPicPr>
        <p:blipFill>
          <a:blip r:embed="rId3"/>
          <a:stretch>
            <a:fillRect/>
          </a:stretch>
        </p:blipFill>
        <p:spPr>
          <a:xfrm>
            <a:off x="-23723" y="1291084"/>
            <a:ext cx="3541142" cy="1752605"/>
          </a:xfrm>
          <a:prstGeom prst="rect">
            <a:avLst/>
          </a:prstGeom>
        </p:spPr>
      </p:pic>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1292</TotalTime>
  <Words>234</Words>
  <Application>Microsoft Office PowerPoint</Application>
  <PresentationFormat>On-screen Show (16:9)</PresentationFormat>
  <Paragraphs>78</Paragraphs>
  <Slides>20</Slides>
  <Notes>16</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Futuristic Background by Slidesgo</vt:lpstr>
      <vt:lpstr>Airplan simulator</vt:lpstr>
      <vt:lpstr>Objectif</vt:lpstr>
      <vt:lpstr>01</vt:lpstr>
      <vt:lpstr>Diagramme de classe</vt:lpstr>
      <vt:lpstr>PowerPoint Presentation</vt:lpstr>
      <vt:lpstr>Technologies utilisé</vt:lpstr>
      <vt:lpstr>PowerPoint Presentation</vt:lpstr>
      <vt:lpstr>Méthodologie</vt:lpstr>
      <vt:lpstr>Tableau Comparatif</vt:lpstr>
      <vt:lpstr>   </vt:lpstr>
      <vt:lpstr>   </vt:lpstr>
      <vt:lpstr>PowerPoint Presentation</vt:lpstr>
      <vt:lpstr>Bilan</vt:lpstr>
      <vt:lpstr>PowerPoint Presentation</vt:lpstr>
      <vt:lpstr>PowerPoint Presentation</vt:lpstr>
      <vt:lpstr>PowerPoint Presentation</vt:lpstr>
      <vt:lpstr>PowerPoint Presentation</vt:lpstr>
      <vt:lpstr>PowerPoint Presentation</vt:lpstr>
      <vt:lpstr>Merci pour votre attention</vt:lpstr>
      <vt:lpstr>Bibliographie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Simulation du controle Aerien</dc:title>
  <cp:lastModifiedBy>HP</cp:lastModifiedBy>
  <cp:revision>255</cp:revision>
  <dcterms:modified xsi:type="dcterms:W3CDTF">2024-01-04T00:25:28Z</dcterms:modified>
</cp:coreProperties>
</file>